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5"/>
    <p:sldMasterId id="2147483683" r:id="rId6"/>
    <p:sldMasterId id="2147483720" r:id="rId7"/>
    <p:sldMasterId id="2147483724" r:id="rId8"/>
    <p:sldMasterId id="2147483660" r:id="rId9"/>
  </p:sldMasterIdLst>
  <p:notesMasterIdLst>
    <p:notesMasterId r:id="rId38"/>
  </p:notesMasterIdLst>
  <p:sldIdLst>
    <p:sldId id="355" r:id="rId10"/>
    <p:sldId id="260" r:id="rId11"/>
    <p:sldId id="330" r:id="rId12"/>
    <p:sldId id="328" r:id="rId13"/>
    <p:sldId id="367" r:id="rId14"/>
    <p:sldId id="363" r:id="rId15"/>
    <p:sldId id="364" r:id="rId16"/>
    <p:sldId id="365" r:id="rId17"/>
    <p:sldId id="366" r:id="rId18"/>
    <p:sldId id="369" r:id="rId19"/>
    <p:sldId id="370" r:id="rId20"/>
    <p:sldId id="371" r:id="rId21"/>
    <p:sldId id="340" r:id="rId22"/>
    <p:sldId id="342" r:id="rId23"/>
    <p:sldId id="357" r:id="rId24"/>
    <p:sldId id="344" r:id="rId25"/>
    <p:sldId id="345" r:id="rId26"/>
    <p:sldId id="320" r:id="rId27"/>
    <p:sldId id="347" r:id="rId28"/>
    <p:sldId id="346" r:id="rId29"/>
    <p:sldId id="348" r:id="rId30"/>
    <p:sldId id="349" r:id="rId31"/>
    <p:sldId id="350" r:id="rId32"/>
    <p:sldId id="351" r:id="rId33"/>
    <p:sldId id="352" r:id="rId34"/>
    <p:sldId id="353" r:id="rId35"/>
    <p:sldId id="354" r:id="rId36"/>
    <p:sldId id="279" r:id="rId37"/>
  </p:sldIdLst>
  <p:sldSz cx="9144000" cy="5143500" type="screen16x9"/>
  <p:notesSz cx="6858000" cy="1209675"/>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wther, Adele M" initials="LAM" lastIdx="1" clrIdx="0">
    <p:extLst>
      <p:ext uri="{19B8F6BF-5375-455C-9EA6-DF929625EA0E}">
        <p15:presenceInfo xmlns:p15="http://schemas.microsoft.com/office/powerpoint/2012/main" userId="S-1-5-21-602162358-1123561945-1417001333-120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833"/>
  </p:normalViewPr>
  <p:slideViewPr>
    <p:cSldViewPr snapToGrid="0">
      <p:cViewPr varScale="1">
        <p:scale>
          <a:sx n="150" d="100"/>
          <a:sy n="150" d="100"/>
        </p:scale>
        <p:origin x="520"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commentAuthors" Target="commentAuthor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46CE-8A40-4505-BF81-A6F1207CC5F4}" type="datetimeFigureOut">
              <a:rPr lang="en-CA" smtClean="0"/>
              <a:t>2025-02-11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3A070-8C9B-4D2F-B892-C74E325F37D5}" type="slidenum">
              <a:rPr lang="en-CA" smtClean="0"/>
              <a:t>‹#›</a:t>
            </a:fld>
            <a:endParaRPr lang="en-CA"/>
          </a:p>
        </p:txBody>
      </p:sp>
    </p:spTree>
    <p:extLst>
      <p:ext uri="{BB962C8B-B14F-4D97-AF65-F5344CB8AC3E}">
        <p14:creationId xmlns:p14="http://schemas.microsoft.com/office/powerpoint/2010/main" val="4201093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3A070-8C9B-4D2F-B892-C74E325F37D5}" type="slidenum">
              <a:rPr lang="en-CA" smtClean="0"/>
              <a:t>2</a:t>
            </a:fld>
            <a:endParaRPr lang="en-CA"/>
          </a:p>
        </p:txBody>
      </p:sp>
    </p:spTree>
    <p:extLst>
      <p:ext uri="{BB962C8B-B14F-4D97-AF65-F5344CB8AC3E}">
        <p14:creationId xmlns:p14="http://schemas.microsoft.com/office/powerpoint/2010/main" val="1324377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buFont typeface="Wingdings,Sans-Serif"/>
              <a:buChar char="•"/>
            </a:pPr>
            <a:endParaRPr lang="en-CA">
              <a:cs typeface="Calibri"/>
            </a:endParaRPr>
          </a:p>
        </p:txBody>
      </p:sp>
      <p:sp>
        <p:nvSpPr>
          <p:cNvPr id="4" name="Slide Number Placeholder 3"/>
          <p:cNvSpPr>
            <a:spLocks noGrp="1"/>
          </p:cNvSpPr>
          <p:nvPr>
            <p:ph type="sldNum" sz="quarter" idx="5"/>
          </p:nvPr>
        </p:nvSpPr>
        <p:spPr/>
        <p:txBody>
          <a:bodyPr/>
          <a:lstStyle/>
          <a:p>
            <a:fld id="{48A3A070-8C9B-4D2F-B892-C74E325F37D5}" type="slidenum">
              <a:rPr lang="en-CA" smtClean="0"/>
              <a:t>18</a:t>
            </a:fld>
            <a:endParaRPr lang="en-CA"/>
          </a:p>
        </p:txBody>
      </p:sp>
    </p:spTree>
    <p:extLst>
      <p:ext uri="{BB962C8B-B14F-4D97-AF65-F5344CB8AC3E}">
        <p14:creationId xmlns:p14="http://schemas.microsoft.com/office/powerpoint/2010/main" val="2314440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a:latin typeface="Arial" charset="0"/>
                <a:ea typeface="Arial" charset="0"/>
                <a:cs typeface="Arial" charset="0"/>
              </a:rPr>
              <a:t>Pause at this slide until your Q&amp;A is finished.</a:t>
            </a:r>
          </a:p>
          <a:p>
            <a:endParaRPr lang="en-CA" b="1">
              <a:latin typeface="Arial" charset="0"/>
              <a:ea typeface="Arial" charset="0"/>
              <a:cs typeface="Arial" charset="0"/>
            </a:endParaRPr>
          </a:p>
          <a:p>
            <a:r>
              <a:rPr lang="en-CA" b="1">
                <a:latin typeface="Arial" charset="0"/>
                <a:ea typeface="Arial" charset="0"/>
                <a:cs typeface="Arial" charset="0"/>
              </a:rPr>
              <a:t>You may want to remind participants that this Q&amp;A is to clarify anything that was unclear in the presentation up to this point and that there will be an opportunity to provide feedback.</a:t>
            </a:r>
          </a:p>
          <a:p>
            <a:endParaRPr lang="en-CA" b="1">
              <a:latin typeface="Calibri" panose="020F0502020204030204"/>
              <a:cs typeface="Calibri" panose="020F0502020204030204"/>
            </a:endParaRPr>
          </a:p>
          <a:p>
            <a:r>
              <a:rPr lang="en-CA" b="1" baseline="0">
                <a:latin typeface="Arial"/>
                <a:cs typeface="Arial"/>
              </a:rPr>
              <a:t>It is recommended that someone keeps time.</a:t>
            </a:r>
          </a:p>
        </p:txBody>
      </p:sp>
      <p:sp>
        <p:nvSpPr>
          <p:cNvPr id="4" name="Slide Number Placeholder 3"/>
          <p:cNvSpPr>
            <a:spLocks noGrp="1"/>
          </p:cNvSpPr>
          <p:nvPr>
            <p:ph type="sldNum" sz="quarter" idx="10"/>
          </p:nvPr>
        </p:nvSpPr>
        <p:spPr/>
        <p:txBody>
          <a:bodyPr/>
          <a:lstStyle/>
          <a:p>
            <a:fld id="{48A3A070-8C9B-4D2F-B892-C74E325F37D5}" type="slidenum">
              <a:rPr lang="en-CA" smtClean="0"/>
              <a:t>19</a:t>
            </a:fld>
            <a:endParaRPr lang="en-CA"/>
          </a:p>
        </p:txBody>
      </p:sp>
    </p:spTree>
    <p:extLst>
      <p:ext uri="{BB962C8B-B14F-4D97-AF65-F5344CB8AC3E}">
        <p14:creationId xmlns:p14="http://schemas.microsoft.com/office/powerpoint/2010/main" val="18186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bg1">
                    <a:lumMod val="50000"/>
                  </a:schemeClr>
                </a:solidFill>
                <a:latin typeface="Arial"/>
                <a:cs typeface="Arial"/>
              </a:rPr>
              <a:t>Please</a:t>
            </a:r>
            <a:r>
              <a:rPr lang="en-CA" sz="1200" baseline="0" dirty="0">
                <a:solidFill>
                  <a:schemeClr val="bg1">
                    <a:lumMod val="50000"/>
                  </a:schemeClr>
                </a:solidFill>
                <a:latin typeface="Arial"/>
                <a:cs typeface="Arial"/>
              </a:rPr>
              <a:t> p</a:t>
            </a:r>
            <a:r>
              <a:rPr lang="en-CA" sz="1200" dirty="0">
                <a:solidFill>
                  <a:schemeClr val="bg1">
                    <a:lumMod val="50000"/>
                  </a:schemeClr>
                </a:solidFill>
                <a:latin typeface="Arial"/>
                <a:cs typeface="Arial"/>
              </a:rPr>
              <a:t>rovide</a:t>
            </a:r>
            <a:r>
              <a:rPr lang="en-CA" sz="1200" baseline="0" dirty="0">
                <a:solidFill>
                  <a:schemeClr val="bg1">
                    <a:lumMod val="50000"/>
                  </a:schemeClr>
                </a:solidFill>
                <a:latin typeface="Arial"/>
                <a:cs typeface="Arial"/>
              </a:rPr>
              <a:t> your comments and thoughts.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aseline="0">
              <a:solidFill>
                <a:schemeClr val="bg1">
                  <a:lumMod val="50000"/>
                </a:schemeClr>
              </a:solidFill>
              <a:latin typeface="Arial" panose="020B0604020202020204" pitchFamily="34" charset="0"/>
              <a:cs typeface="Arial" panose="020B0604020202020204" pitchFamily="34" charset="0"/>
            </a:endParaRPr>
          </a:p>
          <a:p>
            <a:pPr>
              <a:defRPr/>
            </a:pPr>
            <a:r>
              <a:rPr lang="en-CA" b="1" baseline="0" dirty="0">
                <a:latin typeface="Arial"/>
                <a:cs typeface="Arial"/>
              </a:rPr>
              <a:t>TIP: Prepare some ‘probing questions’ beforehand to help encourage and guide the conversation. </a:t>
            </a:r>
            <a:r>
              <a:rPr lang="en-CA" b="1" dirty="0">
                <a:latin typeface="Arial"/>
                <a:cs typeface="Arial"/>
              </a:rPr>
              <a:t>If you are holding a virtual meeting, you can also consider using the Teams Polls to gather feedback on specific questions – you can do this at various points during the presentation/session.</a:t>
            </a:r>
            <a:endParaRPr lang="en-CA"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baseline="0">
              <a:solidFill>
                <a:schemeClr val="bg1">
                  <a:lumMod val="5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baseline="0" dirty="0">
                <a:solidFill>
                  <a:schemeClr val="bg1">
                    <a:lumMod val="50000"/>
                  </a:schemeClr>
                </a:solidFill>
                <a:latin typeface="Arial"/>
                <a:cs typeface="Arial"/>
              </a:rPr>
              <a:t>TIP: Have someone take notes to capture comments and feedback.</a:t>
            </a:r>
          </a:p>
        </p:txBody>
      </p:sp>
      <p:sp>
        <p:nvSpPr>
          <p:cNvPr id="4" name="Slide Number Placeholder 3"/>
          <p:cNvSpPr>
            <a:spLocks noGrp="1"/>
          </p:cNvSpPr>
          <p:nvPr>
            <p:ph type="sldNum" sz="quarter" idx="10"/>
          </p:nvPr>
        </p:nvSpPr>
        <p:spPr/>
        <p:txBody>
          <a:bodyPr/>
          <a:lstStyle/>
          <a:p>
            <a:fld id="{48A3A070-8C9B-4D2F-B892-C74E325F37D5}" type="slidenum">
              <a:rPr lang="en-CA" smtClean="0"/>
              <a:t>20</a:t>
            </a:fld>
            <a:endParaRPr lang="en-CA"/>
          </a:p>
        </p:txBody>
      </p:sp>
    </p:spTree>
    <p:extLst>
      <p:ext uri="{BB962C8B-B14F-4D97-AF65-F5344CB8AC3E}">
        <p14:creationId xmlns:p14="http://schemas.microsoft.com/office/powerpoint/2010/main" val="514712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baseline="0">
                <a:solidFill>
                  <a:srgbClr val="FF0000"/>
                </a:solidFill>
                <a:latin typeface="Arial" panose="020B0604020202020204" pitchFamily="34" charset="0"/>
                <a:cs typeface="Arial" panose="020B0604020202020204" pitchFamily="34" charset="0"/>
              </a:rPr>
              <a:t>[Customize bulleted list as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baseline="0">
              <a:solidFill>
                <a:srgbClr val="FF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baseline="0">
                <a:solidFill>
                  <a:schemeClr val="bg1">
                    <a:lumMod val="50000"/>
                  </a:schemeClr>
                </a:solidFill>
                <a:latin typeface="Arial" panose="020B0604020202020204" pitchFamily="34" charset="0"/>
                <a:cs typeface="Arial" panose="020B0604020202020204" pitchFamily="34" charset="0"/>
              </a:rPr>
              <a:t>Explain the methods used to share SDP information and updates with parents.</a:t>
            </a:r>
          </a:p>
        </p:txBody>
      </p:sp>
      <p:sp>
        <p:nvSpPr>
          <p:cNvPr id="4" name="Slide Number Placeholder 3"/>
          <p:cNvSpPr>
            <a:spLocks noGrp="1"/>
          </p:cNvSpPr>
          <p:nvPr>
            <p:ph type="sldNum" sz="quarter" idx="10"/>
          </p:nvPr>
        </p:nvSpPr>
        <p:spPr/>
        <p:txBody>
          <a:bodyPr/>
          <a:lstStyle/>
          <a:p>
            <a:fld id="{48A3A070-8C9B-4D2F-B892-C74E325F37D5}" type="slidenum">
              <a:rPr lang="en-CA" smtClean="0"/>
              <a:t>21</a:t>
            </a:fld>
            <a:endParaRPr lang="en-CA"/>
          </a:p>
        </p:txBody>
      </p:sp>
    </p:spTree>
    <p:extLst>
      <p:ext uri="{BB962C8B-B14F-4D97-AF65-F5344CB8AC3E}">
        <p14:creationId xmlns:p14="http://schemas.microsoft.com/office/powerpoint/2010/main" val="1733816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kern="1200">
                <a:solidFill>
                  <a:schemeClr val="tx1"/>
                </a:solidFill>
                <a:effectLst/>
                <a:latin typeface="+mn-lt"/>
                <a:ea typeface="+mn-ea"/>
                <a:cs typeface="+mn-cs"/>
              </a:rPr>
              <a:t>We want to make sure our meetings meet your needs and expectations. That's why we are asking for your feedback on this meeting. Your feedback is the only way we will know what we're doing well and what we can improve at future meetings.</a:t>
            </a:r>
            <a:r>
              <a:rPr lang="en-US"/>
              <a:t> So please do take a few minutes to share your feedback. We will share a summary of responses on our website later this spring.</a:t>
            </a:r>
            <a:endParaRPr lang="en-CA"/>
          </a:p>
        </p:txBody>
      </p:sp>
      <p:sp>
        <p:nvSpPr>
          <p:cNvPr id="4" name="Slide Number Placeholder 3"/>
          <p:cNvSpPr>
            <a:spLocks noGrp="1"/>
          </p:cNvSpPr>
          <p:nvPr>
            <p:ph type="sldNum" sz="quarter" idx="10"/>
          </p:nvPr>
        </p:nvSpPr>
        <p:spPr/>
        <p:txBody>
          <a:bodyPr/>
          <a:lstStyle/>
          <a:p>
            <a:fld id="{48A3A070-8C9B-4D2F-B892-C74E325F37D5}" type="slidenum">
              <a:rPr lang="en-CA" smtClean="0"/>
              <a:t>27</a:t>
            </a:fld>
            <a:endParaRPr lang="en-CA"/>
          </a:p>
        </p:txBody>
      </p:sp>
    </p:spTree>
    <p:extLst>
      <p:ext uri="{BB962C8B-B14F-4D97-AF65-F5344CB8AC3E}">
        <p14:creationId xmlns:p14="http://schemas.microsoft.com/office/powerpoint/2010/main" val="1450941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A3A070-8C9B-4D2F-B892-C74E325F37D5}" type="slidenum">
              <a:rPr lang="en-CA" smtClean="0"/>
              <a:t>3</a:t>
            </a:fld>
            <a:endParaRPr lang="en-CA"/>
          </a:p>
        </p:txBody>
      </p:sp>
    </p:spTree>
    <p:extLst>
      <p:ext uri="{BB962C8B-B14F-4D97-AF65-F5344CB8AC3E}">
        <p14:creationId xmlns:p14="http://schemas.microsoft.com/office/powerpoint/2010/main" val="1173284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What is School Planning?</a:t>
            </a:r>
            <a:endParaRPr lang="en-US"/>
          </a:p>
          <a:p>
            <a:endParaRPr lang="en-US"/>
          </a:p>
          <a:p>
            <a:r>
              <a:rPr lang="en-US"/>
              <a:t>This video was developed to provide you with more information about the school planning process.</a:t>
            </a:r>
            <a:endParaRPr lang="en-US">
              <a:cs typeface="Calibri"/>
            </a:endParaRPr>
          </a:p>
        </p:txBody>
      </p:sp>
      <p:sp>
        <p:nvSpPr>
          <p:cNvPr id="4" name="Slide Number Placeholder 3"/>
          <p:cNvSpPr>
            <a:spLocks noGrp="1"/>
          </p:cNvSpPr>
          <p:nvPr>
            <p:ph type="sldNum" sz="quarter" idx="5"/>
          </p:nvPr>
        </p:nvSpPr>
        <p:spPr/>
        <p:txBody>
          <a:bodyPr/>
          <a:lstStyle/>
          <a:p>
            <a:fld id="{48A3A070-8C9B-4D2F-B892-C74E325F37D5}" type="slidenum">
              <a:rPr lang="en-CA" smtClean="0"/>
              <a:t>4</a:t>
            </a:fld>
            <a:endParaRPr lang="en-CA"/>
          </a:p>
        </p:txBody>
      </p:sp>
    </p:spTree>
    <p:extLst>
      <p:ext uri="{BB962C8B-B14F-4D97-AF65-F5344CB8AC3E}">
        <p14:creationId xmlns:p14="http://schemas.microsoft.com/office/powerpoint/2010/main" val="3339046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CA" sz="1200" kern="1200">
                <a:solidFill>
                  <a:schemeClr val="tx1"/>
                </a:solidFill>
                <a:effectLst/>
                <a:latin typeface="Arial"/>
                <a:cs typeface="Arial"/>
              </a:rPr>
              <a:t>Establishing and posting the plan is just the beginning. Staff work throughout the year to implement the actions and achieve the goals identified in the school development plan. Part of that work is also making sure actions are visible to the school community, including parents.</a:t>
            </a:r>
            <a:r>
              <a:rPr lang="en-CA" sz="1200" kern="1200" baseline="0">
                <a:solidFill>
                  <a:schemeClr val="tx1"/>
                </a:solidFill>
                <a:effectLst/>
                <a:latin typeface="Arial"/>
                <a:cs typeface="Arial"/>
              </a:rPr>
              <a:t> Throughout the year, the school development plan will </a:t>
            </a:r>
            <a:r>
              <a:rPr lang="en-CA" sz="1200" baseline="0">
                <a:solidFill>
                  <a:schemeClr val="tx1"/>
                </a:solidFill>
                <a:latin typeface="Arial"/>
                <a:cs typeface="Arial"/>
              </a:rPr>
              <a:t>inform many aspects of our work, such as:</a:t>
            </a:r>
            <a:endParaRPr lang="en-CA" sz="1200">
              <a:solidFill>
                <a:schemeClr val="tx1"/>
              </a:solidFill>
              <a:latin typeface="Arial" panose="020B0604020202020204" pitchFamily="34" charset="0"/>
              <a:cs typeface="Arial" panose="020B0604020202020204" pitchFamily="34" charset="0"/>
            </a:endParaRPr>
          </a:p>
          <a:p>
            <a:pPr marL="342900" indent="-342900">
              <a:spcAft>
                <a:spcPts val="600"/>
              </a:spcAft>
              <a:buClr>
                <a:schemeClr val="bg1">
                  <a:lumMod val="50000"/>
                </a:schemeClr>
              </a:buClr>
              <a:buFont typeface="Wingdings" panose="05000000000000000000" pitchFamily="2" charset="2"/>
              <a:buChar char="§"/>
            </a:pPr>
            <a:r>
              <a:rPr lang="en-CA">
                <a:latin typeface="Arial"/>
                <a:cs typeface="Arial"/>
              </a:rPr>
              <a:t>Instructional strategies</a:t>
            </a:r>
            <a:endParaRPr lang="en-CA" sz="1200">
              <a:solidFill>
                <a:schemeClr val="tx1"/>
              </a:solidFill>
              <a:latin typeface="Arial"/>
              <a:cs typeface="Arial"/>
            </a:endParaRPr>
          </a:p>
          <a:p>
            <a:pPr marL="342900" indent="-342900">
              <a:spcAft>
                <a:spcPts val="600"/>
              </a:spcAft>
              <a:buClr>
                <a:schemeClr val="bg1">
                  <a:lumMod val="50000"/>
                </a:schemeClr>
              </a:buClr>
              <a:buFont typeface="Wingdings" panose="05000000000000000000" pitchFamily="2" charset="2"/>
              <a:buChar char="§"/>
            </a:pPr>
            <a:r>
              <a:rPr lang="en-CA" sz="1200">
                <a:solidFill>
                  <a:schemeClr val="tx1"/>
                </a:solidFill>
                <a:latin typeface="Arial"/>
                <a:cs typeface="Arial"/>
              </a:rPr>
              <a:t>Professional </a:t>
            </a:r>
            <a:r>
              <a:rPr lang="en-CA">
                <a:latin typeface="Arial"/>
                <a:cs typeface="Arial"/>
              </a:rPr>
              <a:t>learning</a:t>
            </a:r>
            <a:endParaRPr lang="en-CA" sz="1200">
              <a:solidFill>
                <a:schemeClr val="tx1"/>
              </a:solidFill>
              <a:latin typeface="Arial" panose="020B0604020202020204" pitchFamily="34" charset="0"/>
              <a:cs typeface="Arial" panose="020B0604020202020204" pitchFamily="34" charset="0"/>
            </a:endParaRPr>
          </a:p>
          <a:p>
            <a:pPr marL="342900" indent="-342900">
              <a:spcAft>
                <a:spcPts val="600"/>
              </a:spcAft>
              <a:buClr>
                <a:schemeClr val="bg1">
                  <a:lumMod val="50000"/>
                </a:schemeClr>
              </a:buClr>
              <a:buFont typeface="Wingdings" panose="05000000000000000000" pitchFamily="2" charset="2"/>
              <a:buChar char="§"/>
            </a:pPr>
            <a:r>
              <a:rPr lang="en-CA">
                <a:latin typeface="Arial"/>
                <a:cs typeface="Arial"/>
              </a:rPr>
              <a:t>School structures and processes for learning</a:t>
            </a:r>
          </a:p>
          <a:p>
            <a:pPr marL="342900" indent="-342900">
              <a:spcAft>
                <a:spcPts val="600"/>
              </a:spcAft>
              <a:buClr>
                <a:schemeClr val="bg1">
                  <a:lumMod val="50000"/>
                </a:schemeClr>
              </a:buClr>
              <a:buFont typeface="Wingdings" panose="05000000000000000000" pitchFamily="2" charset="2"/>
              <a:buChar char="§"/>
            </a:pPr>
            <a:r>
              <a:rPr lang="en-CA">
                <a:latin typeface="Arial" panose="020B0604020202020204" pitchFamily="34" charset="0"/>
                <a:cs typeface="Arial" panose="020B0604020202020204" pitchFamily="34" charset="0"/>
              </a:rPr>
              <a:t>Resources to improve student learning</a:t>
            </a:r>
          </a:p>
          <a:p>
            <a:pPr marL="342900" indent="-342900">
              <a:spcAft>
                <a:spcPts val="600"/>
              </a:spcAft>
              <a:buClr>
                <a:schemeClr val="bg1">
                  <a:lumMod val="50000"/>
                </a:schemeClr>
              </a:buClr>
              <a:buFont typeface="Wingdings" panose="05000000000000000000" pitchFamily="2" charset="2"/>
              <a:buChar char="§"/>
            </a:pPr>
            <a:r>
              <a:rPr lang="en-CA">
                <a:latin typeface="Arial" panose="020B0604020202020204" pitchFamily="34" charset="0"/>
                <a:cs typeface="Arial" panose="020B0604020202020204" pitchFamily="34" charset="0"/>
              </a:rPr>
              <a:t>Data-informed decision making</a:t>
            </a:r>
          </a:p>
        </p:txBody>
      </p:sp>
      <p:sp>
        <p:nvSpPr>
          <p:cNvPr id="4" name="Slide Number Placeholder 3"/>
          <p:cNvSpPr>
            <a:spLocks noGrp="1"/>
          </p:cNvSpPr>
          <p:nvPr>
            <p:ph type="sldNum" sz="quarter" idx="10"/>
          </p:nvPr>
        </p:nvSpPr>
        <p:spPr/>
        <p:txBody>
          <a:bodyPr/>
          <a:lstStyle/>
          <a:p>
            <a:fld id="{48A3A070-8C9B-4D2F-B892-C74E325F37D5}" type="slidenum">
              <a:rPr lang="en-CA" smtClean="0"/>
              <a:t>5</a:t>
            </a:fld>
            <a:endParaRPr lang="en-CA"/>
          </a:p>
        </p:txBody>
      </p:sp>
    </p:spTree>
    <p:extLst>
      <p:ext uri="{BB962C8B-B14F-4D97-AF65-F5344CB8AC3E}">
        <p14:creationId xmlns:p14="http://schemas.microsoft.com/office/powerpoint/2010/main" val="2929844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a:latin typeface="Arial"/>
                <a:cs typeface="Arial"/>
              </a:rPr>
              <a:t>Pause at this slide until your Q&amp;A is finished.</a:t>
            </a:r>
          </a:p>
          <a:p>
            <a:endParaRPr lang="en-CA" b="1" baseline="0">
              <a:latin typeface="Arial" panose="020B0604020202020204" pitchFamily="34" charset="0"/>
              <a:cs typeface="Arial" panose="020B0604020202020204" pitchFamily="34" charset="0"/>
            </a:endParaRPr>
          </a:p>
          <a:p>
            <a:r>
              <a:rPr lang="en-CA" b="1" baseline="0">
                <a:latin typeface="Arial"/>
                <a:cs typeface="Arial"/>
              </a:rPr>
              <a:t>You may want to remind participants that this Q&amp;A is to clarify anything that was unclear in the presentation </a:t>
            </a:r>
            <a:r>
              <a:rPr lang="en-CA" b="1">
                <a:latin typeface="Arial"/>
                <a:cs typeface="Arial"/>
              </a:rPr>
              <a:t>up to this point and</a:t>
            </a:r>
            <a:r>
              <a:rPr lang="en-CA" b="1" baseline="0">
                <a:latin typeface="Arial"/>
                <a:cs typeface="Arial"/>
              </a:rPr>
              <a:t> that there will be an opportunity to provide feedback</a:t>
            </a:r>
            <a:r>
              <a:rPr lang="en-CA" b="1">
                <a:latin typeface="Arial"/>
                <a:cs typeface="Arial"/>
              </a:rPr>
              <a:t> after the presentation. </a:t>
            </a:r>
            <a:endParaRPr lang="en-CA" b="1" baseline="0">
              <a:latin typeface="Arial"/>
              <a:cs typeface="Arial"/>
            </a:endParaRPr>
          </a:p>
          <a:p>
            <a:endParaRPr lang="en-CA" b="1" baseline="0">
              <a:latin typeface="Arial" panose="020B0604020202020204" pitchFamily="34" charset="0"/>
              <a:cs typeface="Arial" panose="020B0604020202020204" pitchFamily="34" charset="0"/>
            </a:endParaRPr>
          </a:p>
          <a:p>
            <a:r>
              <a:rPr lang="en-CA" b="1" baseline="0">
                <a:latin typeface="Arial"/>
                <a:cs typeface="Arial"/>
              </a:rPr>
              <a:t>It is recommended that someone keeps time.</a:t>
            </a:r>
          </a:p>
        </p:txBody>
      </p:sp>
      <p:sp>
        <p:nvSpPr>
          <p:cNvPr id="4" name="Slide Number Placeholder 3"/>
          <p:cNvSpPr>
            <a:spLocks noGrp="1"/>
          </p:cNvSpPr>
          <p:nvPr>
            <p:ph type="sldNum" sz="quarter" idx="10"/>
          </p:nvPr>
        </p:nvSpPr>
        <p:spPr/>
        <p:txBody>
          <a:bodyPr/>
          <a:lstStyle/>
          <a:p>
            <a:fld id="{48A3A070-8C9B-4D2F-B892-C74E325F37D5}" type="slidenum">
              <a:rPr lang="en-CA" smtClean="0"/>
              <a:t>13</a:t>
            </a:fld>
            <a:endParaRPr lang="en-CA"/>
          </a:p>
        </p:txBody>
      </p:sp>
    </p:spTree>
    <p:extLst>
      <p:ext uri="{BB962C8B-B14F-4D97-AF65-F5344CB8AC3E}">
        <p14:creationId xmlns:p14="http://schemas.microsoft.com/office/powerpoint/2010/main" val="1072644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a:solidFill>
                  <a:schemeClr val="tx1"/>
                </a:solidFill>
                <a:effectLst/>
                <a:latin typeface="+mn-lt"/>
                <a:ea typeface="+mn-ea"/>
                <a:cs typeface="+mn-cs"/>
              </a:rPr>
              <a:t>Most aspects of a school development plan are independent of the school budget. However, budget may affect how we implement a school development plan. For instance, if a school development plan identifies English language learning as the focus, the school could elect to allocate part of their budget to hiring a teacher to support English language learners and build teacher capacity in this area. In other cases, schools may also consider parent fundraising to enrich supports currently available (e.g., expand the collection of dual language books in the school’s learning commons). </a:t>
            </a:r>
            <a:endParaRPr lang="en-CA" sz="1200" b="1">
              <a:solidFill>
                <a:srgbClr val="FF0000"/>
              </a:solidFill>
              <a:latin typeface="Arial" panose="020B0604020202020204" pitchFamily="34" charset="0"/>
              <a:ea typeface="Arial" charset="0"/>
              <a:cs typeface="Arial" panose="020B0604020202020204" pitchFamily="34" charset="0"/>
            </a:endParaRPr>
          </a:p>
          <a:p>
            <a:endParaRPr lang="en-CA" sz="1200">
              <a:latin typeface="Calibri"/>
              <a:cs typeface="Calibri"/>
            </a:endParaRPr>
          </a:p>
          <a:p>
            <a:pPr>
              <a:defRPr/>
            </a:pPr>
            <a:r>
              <a:rPr lang="en-CA">
                <a:solidFill>
                  <a:srgbClr val="000000"/>
                </a:solidFill>
                <a:latin typeface="Calibri"/>
                <a:ea typeface="Arial" charset="0"/>
                <a:cs typeface="Calibri"/>
              </a:rPr>
              <a:t>The vast majority of funding goes to staffing. The remaining portion pays for supplies and other resources.</a:t>
            </a:r>
          </a:p>
          <a:p>
            <a:pPr>
              <a:buFont typeface="Wingdings" panose="05000000000000000000" pitchFamily="2" charset="2"/>
              <a:defRPr/>
            </a:pPr>
            <a:endParaRPr lang="en-CA" b="1">
              <a:solidFill>
                <a:srgbClr val="FF0000"/>
              </a:solidFill>
              <a:latin typeface="Arial" panose="020B0604020202020204" pitchFamily="34" charset="0"/>
              <a:ea typeface="Arial"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sz="1200" b="1">
                <a:solidFill>
                  <a:srgbClr val="FF0000"/>
                </a:solidFill>
                <a:latin typeface="Arial" panose="020B0604020202020204" pitchFamily="34" charset="0"/>
                <a:ea typeface="Arial" charset="0"/>
                <a:cs typeface="Arial" panose="020B0604020202020204" pitchFamily="34" charset="0"/>
              </a:rPr>
              <a:t>[A</a:t>
            </a:r>
            <a:r>
              <a:rPr lang="en-CA" sz="1200" b="1" baseline="0">
                <a:solidFill>
                  <a:srgbClr val="FF0000"/>
                </a:solidFill>
                <a:latin typeface="Arial" panose="020B0604020202020204" pitchFamily="34" charset="0"/>
                <a:ea typeface="Arial" charset="0"/>
                <a:cs typeface="Arial" panose="020B0604020202020204" pitchFamily="34" charset="0"/>
              </a:rPr>
              <a:t>dd</a:t>
            </a:r>
            <a:r>
              <a:rPr lang="en-CA" sz="1200" b="1" i="0" kern="1200">
                <a:solidFill>
                  <a:srgbClr val="FF0000"/>
                </a:solidFill>
                <a:effectLst/>
                <a:latin typeface="+mn-lt"/>
                <a:ea typeface="+mn-ea"/>
                <a:cs typeface="+mn-cs"/>
              </a:rPr>
              <a:t> more detail about</a:t>
            </a:r>
            <a:r>
              <a:rPr lang="en-CA" sz="1200" b="1" i="0" kern="1200" baseline="0">
                <a:solidFill>
                  <a:srgbClr val="FF0000"/>
                </a:solidFill>
                <a:effectLst/>
                <a:latin typeface="+mn-lt"/>
                <a:ea typeface="+mn-ea"/>
                <a:cs typeface="+mn-cs"/>
              </a:rPr>
              <a:t> the instructional and operational supplies </a:t>
            </a:r>
            <a:r>
              <a:rPr lang="en-CA" sz="1200" b="1" i="0" kern="1200">
                <a:solidFill>
                  <a:srgbClr val="FF0000"/>
                </a:solidFill>
                <a:effectLst/>
                <a:latin typeface="+mn-lt"/>
                <a:ea typeface="+mn-ea"/>
                <a:cs typeface="+mn-cs"/>
              </a:rPr>
              <a:t>at your school.]</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CA" sz="1200" b="1" i="0" kern="120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14</a:t>
            </a:fld>
            <a:endParaRPr lang="en-CA"/>
          </a:p>
        </p:txBody>
      </p:sp>
    </p:spTree>
    <p:extLst>
      <p:ext uri="{BB962C8B-B14F-4D97-AF65-F5344CB8AC3E}">
        <p14:creationId xmlns:p14="http://schemas.microsoft.com/office/powerpoint/2010/main" val="779862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500"/>
              </a:spcBef>
              <a:defRPr/>
            </a:pPr>
            <a:r>
              <a:rPr lang="en-CA" b="1">
                <a:cs typeface="Calibri"/>
              </a:rPr>
              <a:t>Populate the table with your school budget information for 2024-25. You can find this information within the Messaging tab of your 2024-25 Fall RAM.</a:t>
            </a:r>
          </a:p>
        </p:txBody>
      </p:sp>
      <p:sp>
        <p:nvSpPr>
          <p:cNvPr id="4" name="Slide Number Placeholder 3"/>
          <p:cNvSpPr>
            <a:spLocks noGrp="1"/>
          </p:cNvSpPr>
          <p:nvPr>
            <p:ph type="sldNum" sz="quarter" idx="5"/>
          </p:nvPr>
        </p:nvSpPr>
        <p:spPr/>
        <p:txBody>
          <a:bodyPr/>
          <a:lstStyle/>
          <a:p>
            <a:fld id="{48A3A070-8C9B-4D2F-B892-C74E325F37D5}" type="slidenum">
              <a:rPr lang="en-CA" smtClean="0"/>
              <a:t>15</a:t>
            </a:fld>
            <a:endParaRPr lang="en-CA"/>
          </a:p>
        </p:txBody>
      </p:sp>
    </p:spTree>
    <p:extLst>
      <p:ext uri="{BB962C8B-B14F-4D97-AF65-F5344CB8AC3E}">
        <p14:creationId xmlns:p14="http://schemas.microsoft.com/office/powerpoint/2010/main" val="1045520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Clr>
                <a:srgbClr val="00B0F0"/>
              </a:buClr>
              <a:buNone/>
            </a:pPr>
            <a:r>
              <a:rPr lang="en-CA" sz="2000" b="1">
                <a:solidFill>
                  <a:srgbClr val="FF0000"/>
                </a:solidFill>
                <a:latin typeface="Arial"/>
                <a:ea typeface="Arial" charset="0"/>
                <a:cs typeface="Arial"/>
              </a:rPr>
              <a:t>You may want to discuss some of</a:t>
            </a:r>
            <a:r>
              <a:rPr lang="en-CA" sz="2000" b="1" baseline="0">
                <a:solidFill>
                  <a:srgbClr val="FF0000"/>
                </a:solidFill>
                <a:latin typeface="Arial"/>
                <a:ea typeface="Arial" charset="0"/>
                <a:cs typeface="Arial"/>
              </a:rPr>
              <a:t> the following topics:</a:t>
            </a:r>
            <a:endParaRPr lang="en-US" sz="2000" b="1">
              <a:solidFill>
                <a:srgbClr val="FF0000"/>
              </a:solidFill>
              <a:latin typeface="Arial"/>
              <a:ea typeface="Arial" charset="0"/>
              <a:cs typeface="Arial"/>
            </a:endParaRPr>
          </a:p>
          <a:p>
            <a:pPr marL="742950" lvl="1" indent="-285750" fontAlgn="base">
              <a:buClr>
                <a:srgbClr val="00B0F0"/>
              </a:buClr>
              <a:buFont typeface="Arial" charset="0"/>
              <a:buChar char="•"/>
            </a:pPr>
            <a:r>
              <a:rPr lang="en-CA" sz="1600">
                <a:solidFill>
                  <a:srgbClr val="FF0000"/>
                </a:solidFill>
                <a:latin typeface="Arial"/>
                <a:ea typeface="Arial" charset="0"/>
                <a:cs typeface="Arial"/>
              </a:rPr>
              <a:t>How fees, fundraising and budget are interconnected.</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How parent society fundraising $s were used to lower/eliminate some fees</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What the major categories of fees were at the school</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School-based fees vs. central CBE fees (e.g., transportation, noon supervision)</a:t>
            </a:r>
            <a:r>
              <a:rPr lang="en-US" sz="1600">
                <a:solidFill>
                  <a:srgbClr val="FF0000"/>
                </a:solidFill>
                <a:latin typeface="Arial"/>
                <a:ea typeface="Arial" charset="0"/>
                <a:cs typeface="Arial"/>
              </a:rPr>
              <a:t>​</a:t>
            </a:r>
          </a:p>
          <a:p>
            <a:pPr marL="742950" lvl="1" indent="-285750" fontAlgn="base">
              <a:buClr>
                <a:srgbClr val="00B0F0"/>
              </a:buClr>
              <a:buFont typeface="Arial" charset="0"/>
              <a:buChar char="•"/>
            </a:pPr>
            <a:r>
              <a:rPr lang="en-CA" sz="1600">
                <a:solidFill>
                  <a:srgbClr val="FF0000"/>
                </a:solidFill>
                <a:latin typeface="Arial"/>
                <a:ea typeface="Arial" charset="0"/>
                <a:cs typeface="Arial"/>
              </a:rPr>
              <a:t>Average fee per student (per grade?)</a:t>
            </a:r>
          </a:p>
          <a:p>
            <a:pPr marL="742950" lvl="1" indent="-285750" fontAlgn="base">
              <a:buClr>
                <a:srgbClr val="00B0F0"/>
              </a:buClr>
              <a:buFont typeface="Arial" charset="0"/>
              <a:buChar char="•"/>
            </a:pPr>
            <a:r>
              <a:rPr lang="en-CA" sz="1600">
                <a:solidFill>
                  <a:srgbClr val="FF0000"/>
                </a:solidFill>
                <a:latin typeface="Arial"/>
                <a:ea typeface="Arial" charset="0"/>
                <a:cs typeface="Arial"/>
              </a:rPr>
              <a:t>Differences when compared with last year’s school fees</a:t>
            </a:r>
            <a:endParaRPr lang="en-CA">
              <a:solidFill>
                <a:schemeClr val="tx1">
                  <a:lumMod val="50000"/>
                  <a:lumOff val="50000"/>
                </a:schemeClr>
              </a:solidFill>
              <a:latin typeface="Arial"/>
              <a:cs typeface="Arial"/>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16</a:t>
            </a:fld>
            <a:endParaRPr lang="en-CA"/>
          </a:p>
        </p:txBody>
      </p:sp>
    </p:spTree>
    <p:extLst>
      <p:ext uri="{BB962C8B-B14F-4D97-AF65-F5344CB8AC3E}">
        <p14:creationId xmlns:p14="http://schemas.microsoft.com/office/powerpoint/2010/main" val="271551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buClr>
                <a:srgbClr val="00B0F0"/>
              </a:buClr>
            </a:pPr>
            <a:r>
              <a:rPr lang="en-CA" sz="1200" b="1" dirty="0">
                <a:latin typeface="Arial"/>
                <a:cs typeface="Arial"/>
              </a:rPr>
              <a:t>[Find</a:t>
            </a:r>
            <a:r>
              <a:rPr lang="en-CA" sz="1200" b="1" baseline="0" dirty="0">
                <a:latin typeface="Arial"/>
                <a:cs typeface="Arial"/>
              </a:rPr>
              <a:t> your school-specific link to approved fees here: https://www.cbe.ab.ca/registration/fees-and-waivers/Pages/find-my-school-fees.aspx]</a:t>
            </a:r>
            <a:endParaRPr lang="en-CA" sz="1200" b="1" dirty="0">
              <a:latin typeface="Arial"/>
              <a:cs typeface="Arial"/>
            </a:endParaRPr>
          </a:p>
          <a:p>
            <a:pPr fontAlgn="base">
              <a:buClr>
                <a:srgbClr val="00B0F0"/>
              </a:buClr>
            </a:pPr>
            <a:endParaRPr lang="en-CA" sz="1200">
              <a:latin typeface="Arial"/>
              <a:cs typeface="Arial"/>
            </a:endParaRPr>
          </a:p>
          <a:p>
            <a:pPr fontAlgn="base">
              <a:buClr>
                <a:srgbClr val="00B0F0"/>
              </a:buClr>
            </a:pPr>
            <a:r>
              <a:rPr lang="en-CA" sz="1200" dirty="0">
                <a:latin typeface="Arial"/>
                <a:cs typeface="Arial"/>
              </a:rPr>
              <a:t>This is the list of approved school fees for </a:t>
            </a:r>
            <a:r>
              <a:rPr lang="en-CA" dirty="0">
                <a:latin typeface="Arial"/>
                <a:cs typeface="Arial"/>
              </a:rPr>
              <a:t>2024-25</a:t>
            </a:r>
            <a:r>
              <a:rPr lang="en-CA" sz="1200" dirty="0">
                <a:latin typeface="Arial"/>
                <a:cs typeface="Arial"/>
              </a:rPr>
              <a:t>. In August, the fees for the </a:t>
            </a:r>
            <a:r>
              <a:rPr lang="en-CA" dirty="0">
                <a:latin typeface="Arial"/>
                <a:cs typeface="Arial"/>
              </a:rPr>
              <a:t>2025-26</a:t>
            </a:r>
            <a:r>
              <a:rPr lang="en-CA" sz="1200" dirty="0">
                <a:latin typeface="Arial"/>
                <a:cs typeface="Arial"/>
              </a:rPr>
              <a:t> school year will be posted. </a:t>
            </a:r>
            <a:endParaRPr lang="en-CA" sz="1200">
              <a:solidFill>
                <a:srgbClr val="000000"/>
              </a:solidFill>
              <a:latin typeface="Arial"/>
              <a:cs typeface="Arial"/>
            </a:endParaRPr>
          </a:p>
          <a:p>
            <a:endParaRPr lang="en-CA" sz="1200">
              <a:latin typeface="Arial"/>
              <a:cs typeface="Arial"/>
            </a:endParaRPr>
          </a:p>
          <a:p>
            <a:r>
              <a:rPr lang="en-CA" sz="1200" dirty="0">
                <a:latin typeface="Arial"/>
                <a:cs typeface="Arial"/>
              </a:rPr>
              <a:t>School fees are only charged to cover the cost of an activity. Based on what we know at this time, fees for </a:t>
            </a:r>
            <a:r>
              <a:rPr lang="en-CA" dirty="0">
                <a:latin typeface="Arial"/>
                <a:cs typeface="Arial"/>
              </a:rPr>
              <a:t>2025-26</a:t>
            </a:r>
            <a:r>
              <a:rPr lang="en-CA" sz="1200" dirty="0">
                <a:latin typeface="Arial"/>
                <a:cs typeface="Arial"/>
              </a:rPr>
              <a:t> will be similar to what you see for this year </a:t>
            </a:r>
            <a:r>
              <a:rPr lang="en-CA" sz="1200" b="1" dirty="0">
                <a:latin typeface="Arial"/>
                <a:cs typeface="Arial"/>
              </a:rPr>
              <a:t>[customize</a:t>
            </a:r>
            <a:r>
              <a:rPr lang="en-CA" b="1" dirty="0">
                <a:latin typeface="Arial"/>
                <a:cs typeface="Arial"/>
              </a:rPr>
              <a:t>/consider adding a slide</a:t>
            </a:r>
            <a:r>
              <a:rPr lang="en-CA" sz="1200" b="1" baseline="0" dirty="0">
                <a:latin typeface="Arial"/>
                <a:cs typeface="Arial"/>
              </a:rPr>
              <a:t> if this is not the case for your school]</a:t>
            </a:r>
            <a:r>
              <a:rPr lang="en-CA" sz="1200" b="0" dirty="0">
                <a:latin typeface="Arial"/>
                <a:cs typeface="Arial"/>
              </a:rPr>
              <a:t>. </a:t>
            </a:r>
            <a:r>
              <a:rPr lang="en-CA" sz="1200" dirty="0">
                <a:latin typeface="Arial"/>
                <a:cs typeface="Arial"/>
              </a:rPr>
              <a:t>You may see an increase in fees where the cost of an activity (or a material associated with the activity) has increased. </a:t>
            </a:r>
          </a:p>
          <a:p>
            <a:endParaRPr lang="en-CA" sz="1200">
              <a:latin typeface="Arial"/>
              <a:cs typeface="Arial"/>
            </a:endParaRPr>
          </a:p>
          <a:p>
            <a:r>
              <a:rPr lang="en-CA" sz="1200" b="1" dirty="0">
                <a:solidFill>
                  <a:srgbClr val="FF0000"/>
                </a:solidFill>
                <a:latin typeface="Arial"/>
                <a:cs typeface="Arial"/>
              </a:rPr>
              <a:t>[Customize for your school context. Based on what you know at this point in time, discuss any possible new, increasing or decreasing fees for </a:t>
            </a:r>
            <a:r>
              <a:rPr lang="en-CA" b="1" dirty="0">
                <a:solidFill>
                  <a:srgbClr val="FF0000"/>
                </a:solidFill>
                <a:latin typeface="Arial"/>
                <a:cs typeface="Arial"/>
              </a:rPr>
              <a:t>2025-26</a:t>
            </a:r>
            <a:r>
              <a:rPr lang="en-CA" sz="1200" b="1" dirty="0">
                <a:solidFill>
                  <a:srgbClr val="FF0000"/>
                </a:solidFill>
                <a:latin typeface="Arial"/>
                <a:cs typeface="Arial"/>
              </a:rPr>
              <a:t>. Make</a:t>
            </a:r>
            <a:r>
              <a:rPr lang="en-CA" b="1" dirty="0">
                <a:solidFill>
                  <a:srgbClr val="FF0000"/>
                </a:solidFill>
                <a:latin typeface="Arial"/>
                <a:cs typeface="Arial"/>
              </a:rPr>
              <a:t> sure</a:t>
            </a:r>
            <a:r>
              <a:rPr lang="en-CA" sz="1200" b="1" dirty="0">
                <a:solidFill>
                  <a:srgbClr val="FF0000"/>
                </a:solidFill>
                <a:latin typeface="Arial"/>
                <a:cs typeface="Arial"/>
              </a:rPr>
              <a:t> you express the rational for any possible changes in fees.]</a:t>
            </a:r>
            <a:endParaRPr lang="en-CA" sz="1200" b="1" dirty="0">
              <a:solidFill>
                <a:srgbClr val="000000"/>
              </a:solidFill>
              <a:latin typeface="Arial"/>
              <a:cs typeface="Arial"/>
            </a:endParaRPr>
          </a:p>
        </p:txBody>
      </p:sp>
      <p:sp>
        <p:nvSpPr>
          <p:cNvPr id="4" name="Slide Number Placeholder 3"/>
          <p:cNvSpPr>
            <a:spLocks noGrp="1"/>
          </p:cNvSpPr>
          <p:nvPr>
            <p:ph type="sldNum" sz="quarter" idx="10"/>
          </p:nvPr>
        </p:nvSpPr>
        <p:spPr/>
        <p:txBody>
          <a:bodyPr/>
          <a:lstStyle/>
          <a:p>
            <a:fld id="{48A3A070-8C9B-4D2F-B892-C74E325F37D5}" type="slidenum">
              <a:rPr lang="en-CA" smtClean="0"/>
              <a:t>17</a:t>
            </a:fld>
            <a:endParaRPr lang="en-CA"/>
          </a:p>
        </p:txBody>
      </p:sp>
    </p:spTree>
    <p:extLst>
      <p:ext uri="{BB962C8B-B14F-4D97-AF65-F5344CB8AC3E}">
        <p14:creationId xmlns:p14="http://schemas.microsoft.com/office/powerpoint/2010/main" val="2043345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Sidebar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985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Sidebar 10">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Sidebar 1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6"/>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Sidebar 1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1"/>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Sidebar 1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7"/>
            <a:ext cx="9130464" cy="5140451"/>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40" y="1"/>
            <a:ext cx="9130471" cy="5143499"/>
          </a:xfrm>
          <a:prstGeom prst="rect">
            <a:avLst/>
          </a:prstGeom>
        </p:spPr>
      </p:pic>
      <p:sp>
        <p:nvSpPr>
          <p:cNvPr id="3" name="Content Placeholder 2"/>
          <p:cNvSpPr>
            <a:spLocks noGrp="1"/>
          </p:cNvSpPr>
          <p:nvPr>
            <p:ph idx="1"/>
          </p:nvPr>
        </p:nvSpPr>
        <p:spPr>
          <a:xfrm>
            <a:off x="2351314" y="230521"/>
            <a:ext cx="6569849" cy="3795914"/>
          </a:xfrm>
          <a:prstGeom prst="rect">
            <a:avLst/>
          </a:prstGeom>
        </p:spPr>
        <p:txBody>
          <a:bodyPr anchor="t"/>
          <a:lstStyle>
            <a:lvl1pPr>
              <a:defRPr sz="2400" baseline="0"/>
            </a:lvl1pPr>
            <a:lvl2pPr>
              <a:defRPr sz="22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2351314" y="4162760"/>
            <a:ext cx="6569849" cy="755022"/>
          </a:xfrm>
          <a:prstGeom prst="rect">
            <a:avLst/>
          </a:prstGeom>
        </p:spPr>
        <p:txBody>
          <a:bodyPr anchor="ctr"/>
          <a:lstStyle>
            <a:lvl1pPr algn="ctr">
              <a:defRPr sz="1800" b="1" baseline="0">
                <a:solidFill>
                  <a:srgbClr val="0070C0"/>
                </a:solidFill>
                <a:latin typeface="Arial" charset="0"/>
                <a:ea typeface="Arial" charset="0"/>
                <a:cs typeface="Arial" charset="0"/>
              </a:defRPr>
            </a:lvl1pPr>
          </a:lstStyle>
          <a:p>
            <a:r>
              <a:rPr lang="en-US"/>
              <a:t>Click to edit Master 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ptioned photo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30471" cy="5143499"/>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ptioned photo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 y="0"/>
            <a:ext cx="9130473" cy="5143500"/>
          </a:xfrm>
          <a:prstGeom prst="rect">
            <a:avLst/>
          </a:prstGeom>
        </p:spPr>
      </p:pic>
    </p:spTree>
    <p:extLst>
      <p:ext uri="{BB962C8B-B14F-4D97-AF65-F5344CB8AC3E}">
        <p14:creationId xmlns:p14="http://schemas.microsoft.com/office/powerpoint/2010/main" val="599858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ptioned photo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0" y="0"/>
            <a:ext cx="9130471" cy="5143499"/>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1 (with logo + taglin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7609"/>
            <a:ext cx="9130473" cy="5135891"/>
          </a:xfrm>
          <a:prstGeom prst="rect">
            <a:avLst/>
          </a:prstGeom>
        </p:spPr>
      </p:pic>
      <p:sp>
        <p:nvSpPr>
          <p:cNvPr id="2" name="Title 1"/>
          <p:cNvSpPr>
            <a:spLocks noGrp="1"/>
          </p:cNvSpPr>
          <p:nvPr>
            <p:ph type="title"/>
          </p:nvPr>
        </p:nvSpPr>
        <p:spPr>
          <a:xfrm>
            <a:off x="4659661" y="273844"/>
            <a:ext cx="4265391"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5" name="Content Placeholder 2"/>
          <p:cNvSpPr>
            <a:spLocks noGrp="1"/>
          </p:cNvSpPr>
          <p:nvPr>
            <p:ph idx="1"/>
          </p:nvPr>
        </p:nvSpPr>
        <p:spPr>
          <a:xfrm>
            <a:off x="4656523" y="1369219"/>
            <a:ext cx="4253161" cy="1358613"/>
          </a:xfrm>
        </p:spPr>
        <p:txBody>
          <a:bodyPr/>
          <a:lstStyle/>
          <a:p>
            <a:pPr lvl="0"/>
            <a:r>
              <a:rPr lang="en-US"/>
              <a:t>Click to edit Master text styles</a:t>
            </a:r>
          </a:p>
          <a:p>
            <a:pPr lvl="1"/>
            <a:r>
              <a:rPr lang="en-US"/>
              <a:t>Second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slide 2 (without logo + taglin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5326"/>
            <a:ext cx="9130473" cy="5135891"/>
          </a:xfrm>
          <a:prstGeom prst="rect">
            <a:avLst/>
          </a:prstGeom>
        </p:spPr>
      </p:pic>
      <p:sp>
        <p:nvSpPr>
          <p:cNvPr id="2" name="Title 1"/>
          <p:cNvSpPr>
            <a:spLocks noGrp="1"/>
          </p:cNvSpPr>
          <p:nvPr>
            <p:ph type="title"/>
          </p:nvPr>
        </p:nvSpPr>
        <p:spPr>
          <a:xfrm>
            <a:off x="4610420" y="281527"/>
            <a:ext cx="4306948"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4610420" y="1376902"/>
            <a:ext cx="4306948"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idebar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slide 3 (without logo + taglin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5326"/>
            <a:ext cx="9130473" cy="5135891"/>
          </a:xfrm>
          <a:prstGeom prst="rect">
            <a:avLst/>
          </a:prstGeom>
        </p:spPr>
      </p:pic>
      <p:sp>
        <p:nvSpPr>
          <p:cNvPr id="2" name="Title 1"/>
          <p:cNvSpPr>
            <a:spLocks noGrp="1"/>
          </p:cNvSpPr>
          <p:nvPr>
            <p:ph type="title"/>
          </p:nvPr>
        </p:nvSpPr>
        <p:spPr>
          <a:xfrm>
            <a:off x="3480867" y="273844"/>
            <a:ext cx="5428817" cy="994172"/>
          </a:xfrm>
        </p:spPr>
        <p:txBody>
          <a:bodyPr anchor="t">
            <a:normAutofit/>
          </a:bodyPr>
          <a:lstStyle>
            <a:lvl1pPr algn="ctr">
              <a:defRPr sz="25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3480867" y="1369219"/>
            <a:ext cx="5428817"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1 (with logo + taglin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4659661" y="273844"/>
            <a:ext cx="4265391"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5" name="Content Placeholder 2"/>
          <p:cNvSpPr>
            <a:spLocks noGrp="1"/>
          </p:cNvSpPr>
          <p:nvPr>
            <p:ph idx="1"/>
          </p:nvPr>
        </p:nvSpPr>
        <p:spPr>
          <a:xfrm>
            <a:off x="4656523" y="1369219"/>
            <a:ext cx="4253161" cy="1358613"/>
          </a:xfrm>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58953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slide 2 (without logo + taglin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4610420" y="281527"/>
            <a:ext cx="4306948" cy="994172"/>
          </a:xfrm>
        </p:spPr>
        <p:txBody>
          <a:bodyPr anchor="t">
            <a:normAutofit/>
          </a:bodyPr>
          <a:lstStyle>
            <a:lvl1pPr algn="ctr">
              <a:defRPr sz="28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4610420" y="1376902"/>
            <a:ext cx="4306948"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9324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slide 3 (without logo + taglin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3480867" y="273844"/>
            <a:ext cx="5428817" cy="994172"/>
          </a:xfrm>
        </p:spPr>
        <p:txBody>
          <a:bodyPr anchor="t">
            <a:normAutofit/>
          </a:bodyPr>
          <a:lstStyle>
            <a:lvl1pPr algn="ctr">
              <a:defRPr sz="2500" b="0" i="0" baseline="0">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a:xfrm>
            <a:off x="3480867" y="1369219"/>
            <a:ext cx="5428817" cy="2826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3410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Sidebar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8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Sidebar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14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Sidebar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05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Sidebar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3944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Sidebar 5">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471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Sidebar 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150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idebar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Sidebar 7">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706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Sidebar 8">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7626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Sidebar 9">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70352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Sidebar 10">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3753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Sidebar 1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2187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Sidebar 1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73" cy="5140456"/>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1010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Sidebar 1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71" cy="5140455"/>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771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idebar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69" cy="5140454"/>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idebar 5">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 y="1525"/>
            <a:ext cx="9130468" cy="5140453"/>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idebar 6">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1"/>
            <a:ext cx="9130468" cy="5140453"/>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idebar 7">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idebar 8">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Sidebar 9">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522"/>
            <a:ext cx="9130466" cy="5140452"/>
          </a:xfrm>
          <a:prstGeom prst="rect">
            <a:avLst/>
          </a:prstGeom>
        </p:spPr>
      </p:pic>
      <p:sp>
        <p:nvSpPr>
          <p:cNvPr id="2" name="Title 1"/>
          <p:cNvSpPr>
            <a:spLocks noGrp="1"/>
          </p:cNvSpPr>
          <p:nvPr>
            <p:ph type="title"/>
          </p:nvPr>
        </p:nvSpPr>
        <p:spPr>
          <a:xfrm>
            <a:off x="2351314" y="274639"/>
            <a:ext cx="6569849" cy="708918"/>
          </a:xfrm>
        </p:spPr>
        <p:txBody>
          <a:bodyPr anchor="t"/>
          <a:lstStyle/>
          <a:p>
            <a:r>
              <a:rPr lang="en-US"/>
              <a:t>Click to edit Master title style</a:t>
            </a:r>
          </a:p>
        </p:txBody>
      </p:sp>
      <p:sp>
        <p:nvSpPr>
          <p:cNvPr id="3" name="Content Placeholder 2"/>
          <p:cNvSpPr>
            <a:spLocks noGrp="1"/>
          </p:cNvSpPr>
          <p:nvPr>
            <p:ph idx="1"/>
          </p:nvPr>
        </p:nvSpPr>
        <p:spPr>
          <a:xfrm>
            <a:off x="2351314" y="1068081"/>
            <a:ext cx="6569849" cy="3834332"/>
          </a:xfrm>
        </p:spPr>
        <p:txBody>
          <a:bodyPr anchor="t"/>
          <a:lstStyle>
            <a:lvl1pPr>
              <a:defRPr sz="2400" baseline="0"/>
            </a:lvl1pPr>
            <a:lvl2pPr>
              <a:defRPr sz="2000" baseline="0"/>
            </a:lvl2pPr>
            <a:lvl3pPr>
              <a:defRPr sz="1800" baseline="0"/>
            </a:lvl3pPr>
            <a:lvl4pPr>
              <a:defRPr sz="1600" baseline="0"/>
            </a:lvl4pPr>
            <a:lvl5pPr>
              <a:defRPr sz="1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3058" y="274638"/>
            <a:ext cx="4212291" cy="99377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303058" y="1370013"/>
            <a:ext cx="4212291" cy="3262312"/>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569275"/>
      </p:ext>
    </p:extLst>
  </p:cSld>
  <p:clrMap bg1="lt1" tx1="dk1" bg2="lt2" tx2="dk2" accent1="accent1" accent2="accent2" accent3="accent3" accent4="accent4" accent5="accent5" accent6="accent6" hlink="hlink" folHlink="folHlink"/>
  <p:sldLayoutIdLst>
    <p:sldLayoutId id="2147483733" r:id="rId1"/>
    <p:sldLayoutId id="2147483735" r:id="rId2"/>
    <p:sldLayoutId id="2147483672" r:id="rId3"/>
    <p:sldLayoutId id="2147483674" r:id="rId4"/>
    <p:sldLayoutId id="2147483675" r:id="rId5"/>
    <p:sldLayoutId id="2147483676" r:id="rId6"/>
    <p:sldLayoutId id="2147483677" r:id="rId7"/>
    <p:sldLayoutId id="2147483692" r:id="rId8"/>
    <p:sldLayoutId id="2147483693" r:id="rId9"/>
    <p:sldLayoutId id="2147483694" r:id="rId10"/>
    <p:sldLayoutId id="2147483695" r:id="rId11"/>
    <p:sldLayoutId id="2147483718" r:id="rId12"/>
    <p:sldLayoutId id="2147483719" r:id="rId13"/>
  </p:sldLayoutIdLst>
  <p:txStyles>
    <p:titleStyle>
      <a:lvl1pPr algn="l" defTabSz="914400" rtl="0" eaLnBrk="1" latinLnBrk="0" hangingPunct="1">
        <a:lnSpc>
          <a:spcPct val="90000"/>
        </a:lnSpc>
        <a:spcBef>
          <a:spcPct val="0"/>
        </a:spcBef>
        <a:buNone/>
        <a:defRPr sz="2800" kern="1200" baseline="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562485"/>
      </p:ext>
    </p:extLst>
  </p:cSld>
  <p:clrMap bg1="lt1" tx1="dk1" bg2="lt2" tx2="dk2" accent1="accent1" accent2="accent2" accent3="accent3" accent4="accent4" accent5="accent5" accent6="accent6" hlink="hlink" folHlink="folHlink"/>
  <p:sldLayoutIdLst>
    <p:sldLayoutId id="2147483734" r:id="rId1"/>
    <p:sldLayoutId id="2147483717" r:id="rId2"/>
    <p:sldLayoutId id="2147483690" r:id="rId3"/>
    <p:sldLayoutId id="214748369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11F4324-6E49-5547-9B75-300A28C19591}" type="datetimeFigureOut">
              <a:rPr lang="en-US" smtClean="0"/>
              <a:t>2/11/25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C0AE5A1-1999-AC4F-B74D-93F1A346DEF8}" type="slidenum">
              <a:rPr lang="en-US" smtClean="0"/>
              <a:t>‹#›</a:t>
            </a:fld>
            <a:endParaRPr lang="en-US"/>
          </a:p>
        </p:txBody>
      </p:sp>
    </p:spTree>
    <p:extLst>
      <p:ext uri="{BB962C8B-B14F-4D97-AF65-F5344CB8AC3E}">
        <p14:creationId xmlns:p14="http://schemas.microsoft.com/office/powerpoint/2010/main" val="104807736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21" r:id="rId4"/>
    <p:sldLayoutId id="2147483722" r:id="rId5"/>
    <p:sldLayoutId id="2147483723" r:id="rId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03058" y="274638"/>
            <a:ext cx="4212291" cy="99377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303058" y="1370013"/>
            <a:ext cx="4212291" cy="32623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756860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l" defTabSz="914400" rtl="0" eaLnBrk="1" latinLnBrk="0" hangingPunct="1">
        <a:lnSpc>
          <a:spcPct val="90000"/>
        </a:lnSpc>
        <a:spcBef>
          <a:spcPct val="0"/>
        </a:spcBef>
        <a:buNone/>
        <a:defRPr sz="2800" kern="1200" baseline="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2/11/25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hyperlink" Target="https://www.cbe.ab.ca/FormsManuals/School-Fee-Guide.pdf" TargetMode="External"/><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hyperlink" Target="https://mountview.cbe.ab.ca/documents/d661fe44-10c3-4907-b6a3-c3e7b15cbb3a/Report-to-Parents-on-Fees-2023-24.pdf"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hyperlink" Target="https://engage.zencity.io/cbeschools/en/engagements/3548b6a8-a1aa-4317-838e-25531614412c?utm_medium=referral" TargetMode="Externa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hyperlink" Target="https://engage.zencity.io/cbeschools/en/engagements/9e321d05-542d-4036-8ce2-77e8b1cced6b?utm_medium=referral" TargetMode="External"/><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3.xml"/><Relationship Id="rId1" Type="http://schemas.openxmlformats.org/officeDocument/2006/relationships/video" Target="https://www.youtube.com/embed/DrYFhZjwaxo?feature=oembed" TargetMode="Externa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B932414-6B8F-4253-9A46-6F0F4CCED708}"/>
              </a:ext>
            </a:extLst>
          </p:cNvPr>
          <p:cNvSpPr>
            <a:spLocks noGrp="1"/>
          </p:cNvSpPr>
          <p:nvPr>
            <p:ph type="title"/>
          </p:nvPr>
        </p:nvSpPr>
        <p:spPr>
          <a:xfrm>
            <a:off x="4601129" y="226351"/>
            <a:ext cx="4379468" cy="2471277"/>
          </a:xfrm>
        </p:spPr>
        <p:txBody>
          <a:bodyPr>
            <a:normAutofit/>
          </a:bodyPr>
          <a:lstStyle/>
          <a:p>
            <a:br>
              <a:rPr lang="en-US" b="1">
                <a:latin typeface="Arial" panose="020B0604020202020204" pitchFamily="34" charset="0"/>
                <a:cs typeface="Arial" panose="020B0604020202020204" pitchFamily="34" charset="0"/>
              </a:rPr>
            </a:br>
            <a:br>
              <a:rPr lang="en-US" b="1">
                <a:latin typeface="Arial" panose="020B0604020202020204" pitchFamily="34" charset="0"/>
                <a:cs typeface="Arial" panose="020B0604020202020204" pitchFamily="34" charset="0"/>
              </a:rPr>
            </a:br>
            <a:br>
              <a:rPr lang="en-US" b="1">
                <a:latin typeface="Arial"/>
                <a:cs typeface="Arial"/>
              </a:rPr>
            </a:br>
            <a:r>
              <a:rPr lang="en-US" b="1">
                <a:solidFill>
                  <a:srgbClr val="00B0F0"/>
                </a:solidFill>
                <a:latin typeface="Arial"/>
                <a:cs typeface="Arial"/>
              </a:rPr>
              <a:t>2025 School Planning</a:t>
            </a:r>
            <a:br>
              <a:rPr lang="en-US" b="1">
                <a:latin typeface="Arial" panose="020B0604020202020204" pitchFamily="34" charset="0"/>
                <a:cs typeface="Arial" panose="020B0604020202020204" pitchFamily="34" charset="0"/>
              </a:rPr>
            </a:br>
            <a:endParaRPr lang="en-US">
              <a:solidFill>
                <a:srgbClr val="00B0F0"/>
              </a:solidFill>
            </a:endParaRPr>
          </a:p>
        </p:txBody>
      </p:sp>
    </p:spTree>
    <p:extLst>
      <p:ext uri="{BB962C8B-B14F-4D97-AF65-F5344CB8AC3E}">
        <p14:creationId xmlns:p14="http://schemas.microsoft.com/office/powerpoint/2010/main" val="2198300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D3AC83-3C4E-329F-5616-EC81B6E56A5D}"/>
              </a:ext>
            </a:extLst>
          </p:cNvPr>
          <p:cNvSpPr>
            <a:spLocks noGrp="1"/>
          </p:cNvSpPr>
          <p:nvPr>
            <p:ph idx="1"/>
          </p:nvPr>
        </p:nvSpPr>
        <p:spPr>
          <a:xfrm>
            <a:off x="2559551" y="1496087"/>
            <a:ext cx="5994140" cy="3406325"/>
          </a:xfrm>
        </p:spPr>
        <p:txBody>
          <a:bodyPr>
            <a:normAutofit/>
          </a:bodyPr>
          <a:lstStyle/>
          <a:p>
            <a:pPr marL="283845" indent="-283845">
              <a:lnSpc>
                <a:spcPct val="100000"/>
              </a:lnSpc>
              <a:spcBef>
                <a:spcPts val="600"/>
              </a:spcBef>
              <a:spcAft>
                <a:spcPts val="600"/>
              </a:spcAft>
              <a:buClr>
                <a:srgbClr val="00B0F0"/>
              </a:buClr>
              <a:buFont typeface="Wingdings" panose="05000000000000000000" pitchFamily="2" charset="2"/>
              <a:buChar char="§"/>
            </a:pPr>
            <a:r>
              <a:rPr lang="en-CA" sz="2000" dirty="0">
                <a:solidFill>
                  <a:schemeClr val="tx1">
                    <a:lumMod val="50000"/>
                    <a:lumOff val="50000"/>
                  </a:schemeClr>
                </a:solidFill>
                <a:latin typeface="Arial"/>
                <a:cs typeface="Arial"/>
              </a:rPr>
              <a:t>Learning Excellence Actions:</a:t>
            </a:r>
          </a:p>
          <a:p>
            <a:pPr marL="741045" lvl="1" indent="-283845">
              <a:lnSpc>
                <a:spcPct val="100000"/>
              </a:lnSpc>
              <a:spcBef>
                <a:spcPts val="600"/>
              </a:spcBef>
              <a:spcAft>
                <a:spcPts val="600"/>
              </a:spcAft>
              <a:buClr>
                <a:srgbClr val="00B0F0"/>
              </a:buClr>
              <a:buFont typeface="Wingdings" panose="05000000000000000000" pitchFamily="2" charset="2"/>
              <a:buChar char="§"/>
            </a:pPr>
            <a:r>
              <a:rPr lang="en-CA" sz="1600" dirty="0">
                <a:solidFill>
                  <a:schemeClr val="tx1">
                    <a:lumMod val="50000"/>
                    <a:lumOff val="50000"/>
                  </a:schemeClr>
                </a:solidFill>
                <a:latin typeface="Arial"/>
                <a:cs typeface="Arial"/>
              </a:rPr>
              <a:t>Explicit instruction using UFLI, decodable texts, </a:t>
            </a:r>
            <a:r>
              <a:rPr lang="en-CA" sz="1600" dirty="0" err="1">
                <a:solidFill>
                  <a:schemeClr val="tx1">
                    <a:lumMod val="50000"/>
                    <a:lumOff val="50000"/>
                  </a:schemeClr>
                </a:solidFill>
                <a:latin typeface="Arial"/>
                <a:cs typeface="Arial"/>
              </a:rPr>
              <a:t>MathUP</a:t>
            </a:r>
            <a:r>
              <a:rPr lang="en-CA" sz="1600" dirty="0">
                <a:solidFill>
                  <a:schemeClr val="tx1">
                    <a:lumMod val="50000"/>
                    <a:lumOff val="50000"/>
                  </a:schemeClr>
                </a:solidFill>
                <a:latin typeface="Arial"/>
                <a:cs typeface="Arial"/>
              </a:rPr>
              <a:t>, and Math Talks.  </a:t>
            </a:r>
          </a:p>
          <a:p>
            <a:pPr marL="741045" lvl="1" indent="-283845">
              <a:lnSpc>
                <a:spcPct val="100000"/>
              </a:lnSpc>
              <a:spcBef>
                <a:spcPts val="600"/>
              </a:spcBef>
              <a:spcAft>
                <a:spcPts val="600"/>
              </a:spcAft>
              <a:buClr>
                <a:srgbClr val="00B0F0"/>
              </a:buClr>
              <a:buFont typeface="Wingdings" panose="05000000000000000000" pitchFamily="2" charset="2"/>
              <a:buChar char="§"/>
            </a:pPr>
            <a:r>
              <a:rPr lang="en-CA" sz="1600" dirty="0">
                <a:solidFill>
                  <a:schemeClr val="tx1">
                    <a:lumMod val="50000"/>
                    <a:lumOff val="50000"/>
                  </a:schemeClr>
                </a:solidFill>
                <a:latin typeface="Arial"/>
                <a:cs typeface="Arial"/>
              </a:rPr>
              <a:t>Build, share, and use exemplars with students to enrich student understanding of success criteria.   </a:t>
            </a:r>
          </a:p>
          <a:p>
            <a:pPr marL="741045" lvl="1" indent="-283845">
              <a:lnSpc>
                <a:spcPct val="100000"/>
              </a:lnSpc>
              <a:spcBef>
                <a:spcPts val="600"/>
              </a:spcBef>
              <a:spcAft>
                <a:spcPts val="600"/>
              </a:spcAft>
              <a:buClr>
                <a:srgbClr val="00B0F0"/>
              </a:buClr>
              <a:buFont typeface="Wingdings" panose="05000000000000000000" pitchFamily="2" charset="2"/>
              <a:buChar char="§"/>
            </a:pPr>
            <a:r>
              <a:rPr lang="en-CA" sz="1600" dirty="0">
                <a:solidFill>
                  <a:schemeClr val="tx1">
                    <a:lumMod val="50000"/>
                    <a:lumOff val="50000"/>
                  </a:schemeClr>
                </a:solidFill>
                <a:latin typeface="Arial"/>
                <a:cs typeface="Arial"/>
              </a:rPr>
              <a:t>Utilize consistent, specific and timely formative assessment practices to move student learning forward. </a:t>
            </a:r>
          </a:p>
        </p:txBody>
      </p:sp>
      <p:sp>
        <p:nvSpPr>
          <p:cNvPr id="8" name="Title 1">
            <a:extLst>
              <a:ext uri="{FF2B5EF4-FFF2-40B4-BE49-F238E27FC236}">
                <a16:creationId xmlns:a16="http://schemas.microsoft.com/office/drawing/2014/main" id="{4C063733-3625-1A7B-4AF7-D4A7B2E52EC0}"/>
              </a:ext>
            </a:extLst>
          </p:cNvPr>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Actions</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2615674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D3AC83-3C4E-329F-5616-EC81B6E56A5D}"/>
              </a:ext>
            </a:extLst>
          </p:cNvPr>
          <p:cNvSpPr>
            <a:spLocks noGrp="1"/>
          </p:cNvSpPr>
          <p:nvPr>
            <p:ph idx="1"/>
          </p:nvPr>
        </p:nvSpPr>
        <p:spPr>
          <a:xfrm>
            <a:off x="2559551" y="1496087"/>
            <a:ext cx="5994140" cy="3406325"/>
          </a:xfrm>
        </p:spPr>
        <p:txBody>
          <a:bodyPr>
            <a:normAutofit/>
          </a:bodyPr>
          <a:lstStyle/>
          <a:p>
            <a:pPr marL="283845" indent="-283845">
              <a:lnSpc>
                <a:spcPct val="100000"/>
              </a:lnSpc>
              <a:spcBef>
                <a:spcPts val="600"/>
              </a:spcBef>
              <a:spcAft>
                <a:spcPts val="600"/>
              </a:spcAft>
              <a:buClr>
                <a:srgbClr val="00B0F0"/>
              </a:buClr>
              <a:buFont typeface="Wingdings" panose="05000000000000000000" pitchFamily="2" charset="2"/>
              <a:buChar char="§"/>
            </a:pPr>
            <a:r>
              <a:rPr lang="en-CA" sz="2000" dirty="0">
                <a:solidFill>
                  <a:schemeClr val="tx1">
                    <a:lumMod val="50000"/>
                    <a:lumOff val="50000"/>
                  </a:schemeClr>
                </a:solidFill>
                <a:latin typeface="Arial"/>
                <a:cs typeface="Arial"/>
              </a:rPr>
              <a:t>Well-Being Actions:</a:t>
            </a:r>
          </a:p>
          <a:p>
            <a:pPr marL="741045" lvl="1" indent="-283845">
              <a:lnSpc>
                <a:spcPct val="100000"/>
              </a:lnSpc>
              <a:spcBef>
                <a:spcPts val="600"/>
              </a:spcBef>
              <a:spcAft>
                <a:spcPts val="600"/>
              </a:spcAft>
              <a:buClr>
                <a:srgbClr val="00B0F0"/>
              </a:buClr>
              <a:buFont typeface="Wingdings" panose="05000000000000000000" pitchFamily="2" charset="2"/>
              <a:buChar char="§"/>
            </a:pPr>
            <a:r>
              <a:rPr lang="en-CA" sz="1600" dirty="0">
                <a:solidFill>
                  <a:schemeClr val="tx1">
                    <a:lumMod val="50000"/>
                    <a:lumOff val="50000"/>
                  </a:schemeClr>
                </a:solidFill>
                <a:latin typeface="Arial"/>
                <a:cs typeface="Arial"/>
              </a:rPr>
              <a:t>Provide feedback that moves learners forward.  </a:t>
            </a:r>
          </a:p>
          <a:p>
            <a:pPr marL="741045" lvl="1" indent="-283845">
              <a:lnSpc>
                <a:spcPct val="100000"/>
              </a:lnSpc>
              <a:spcBef>
                <a:spcPts val="600"/>
              </a:spcBef>
              <a:spcAft>
                <a:spcPts val="600"/>
              </a:spcAft>
              <a:buClr>
                <a:srgbClr val="00B0F0"/>
              </a:buClr>
              <a:buFont typeface="Wingdings" panose="05000000000000000000" pitchFamily="2" charset="2"/>
              <a:buChar char="§"/>
            </a:pPr>
            <a:r>
              <a:rPr lang="en-CA" sz="1600" dirty="0">
                <a:solidFill>
                  <a:schemeClr val="tx1">
                    <a:lumMod val="50000"/>
                    <a:lumOff val="50000"/>
                  </a:schemeClr>
                </a:solidFill>
                <a:latin typeface="Arial"/>
                <a:cs typeface="Arial"/>
              </a:rPr>
              <a:t>Work alongside students to include them within formative feedback loops.  </a:t>
            </a:r>
          </a:p>
          <a:p>
            <a:pPr marL="741045" lvl="1" indent="-283845">
              <a:lnSpc>
                <a:spcPct val="100000"/>
              </a:lnSpc>
              <a:spcBef>
                <a:spcPts val="600"/>
              </a:spcBef>
              <a:spcAft>
                <a:spcPts val="600"/>
              </a:spcAft>
              <a:buClr>
                <a:srgbClr val="00B0F0"/>
              </a:buClr>
              <a:buFont typeface="Wingdings" panose="05000000000000000000" pitchFamily="2" charset="2"/>
              <a:buChar char="§"/>
            </a:pPr>
            <a:r>
              <a:rPr lang="en-CA" sz="1600" dirty="0">
                <a:solidFill>
                  <a:schemeClr val="tx1">
                    <a:lumMod val="50000"/>
                    <a:lumOff val="50000"/>
                  </a:schemeClr>
                </a:solidFill>
                <a:latin typeface="Arial"/>
                <a:cs typeface="Arial"/>
              </a:rPr>
              <a:t>Model making mistakes and productive struggle as a path to mastery.  </a:t>
            </a:r>
          </a:p>
          <a:p>
            <a:pPr marL="741045" lvl="1" indent="-283845">
              <a:lnSpc>
                <a:spcPct val="100000"/>
              </a:lnSpc>
              <a:spcBef>
                <a:spcPts val="600"/>
              </a:spcBef>
              <a:spcAft>
                <a:spcPts val="600"/>
              </a:spcAft>
              <a:buClr>
                <a:srgbClr val="00B0F0"/>
              </a:buClr>
              <a:buFont typeface="Wingdings" panose="05000000000000000000" pitchFamily="2" charset="2"/>
              <a:buChar char="§"/>
            </a:pPr>
            <a:r>
              <a:rPr lang="en-CA" sz="1600" dirty="0">
                <a:solidFill>
                  <a:schemeClr val="tx1">
                    <a:lumMod val="50000"/>
                    <a:lumOff val="50000"/>
                  </a:schemeClr>
                </a:solidFill>
                <a:latin typeface="Arial"/>
                <a:cs typeface="Arial"/>
              </a:rPr>
              <a:t>Explicit instruction to build motivation, engagement and executive function skills. </a:t>
            </a:r>
          </a:p>
        </p:txBody>
      </p:sp>
      <p:sp>
        <p:nvSpPr>
          <p:cNvPr id="8" name="Title 1">
            <a:extLst>
              <a:ext uri="{FF2B5EF4-FFF2-40B4-BE49-F238E27FC236}">
                <a16:creationId xmlns:a16="http://schemas.microsoft.com/office/drawing/2014/main" id="{4C063733-3625-1A7B-4AF7-D4A7B2E52EC0}"/>
              </a:ext>
            </a:extLst>
          </p:cNvPr>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Actions</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332361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D3AC83-3C4E-329F-5616-EC81B6E56A5D}"/>
              </a:ext>
            </a:extLst>
          </p:cNvPr>
          <p:cNvSpPr>
            <a:spLocks noGrp="1"/>
          </p:cNvSpPr>
          <p:nvPr>
            <p:ph idx="1"/>
          </p:nvPr>
        </p:nvSpPr>
        <p:spPr>
          <a:xfrm>
            <a:off x="2559551" y="1496087"/>
            <a:ext cx="5994140" cy="3406325"/>
          </a:xfrm>
        </p:spPr>
        <p:txBody>
          <a:bodyPr>
            <a:normAutofit/>
          </a:bodyPr>
          <a:lstStyle/>
          <a:p>
            <a:pPr marL="283845" indent="-283845">
              <a:lnSpc>
                <a:spcPct val="100000"/>
              </a:lnSpc>
              <a:spcBef>
                <a:spcPts val="600"/>
              </a:spcBef>
              <a:spcAft>
                <a:spcPts val="600"/>
              </a:spcAft>
              <a:buClr>
                <a:srgbClr val="00B0F0"/>
              </a:buClr>
              <a:buFont typeface="Wingdings" panose="05000000000000000000" pitchFamily="2" charset="2"/>
              <a:buChar char="§"/>
            </a:pPr>
            <a:r>
              <a:rPr lang="en-CA" sz="2000" dirty="0">
                <a:solidFill>
                  <a:schemeClr val="tx1">
                    <a:lumMod val="50000"/>
                    <a:lumOff val="50000"/>
                  </a:schemeClr>
                </a:solidFill>
                <a:latin typeface="Arial"/>
                <a:cs typeface="Arial"/>
              </a:rPr>
              <a:t>Truth &amp; Reconciliation, Diversity and Inclusion Actions:</a:t>
            </a:r>
          </a:p>
          <a:p>
            <a:pPr marL="741045" lvl="1" indent="-283845">
              <a:lnSpc>
                <a:spcPct val="100000"/>
              </a:lnSpc>
              <a:spcBef>
                <a:spcPts val="600"/>
              </a:spcBef>
              <a:spcAft>
                <a:spcPts val="600"/>
              </a:spcAft>
              <a:buClr>
                <a:srgbClr val="00B0F0"/>
              </a:buClr>
              <a:buFont typeface="Wingdings" panose="05000000000000000000" pitchFamily="2" charset="2"/>
              <a:buChar char="§"/>
            </a:pPr>
            <a:r>
              <a:rPr lang="en-CA" sz="1600" dirty="0">
                <a:solidFill>
                  <a:schemeClr val="tx1">
                    <a:lumMod val="50000"/>
                    <a:lumOff val="50000"/>
                  </a:schemeClr>
                </a:solidFill>
                <a:latin typeface="Arial"/>
                <a:cs typeface="Arial"/>
              </a:rPr>
              <a:t>Use scaffolded learning intentions (i.e., learners may have different learning goals).  </a:t>
            </a:r>
          </a:p>
          <a:p>
            <a:pPr marL="741045" lvl="1" indent="-283845">
              <a:lnSpc>
                <a:spcPct val="100000"/>
              </a:lnSpc>
              <a:spcBef>
                <a:spcPts val="600"/>
              </a:spcBef>
              <a:spcAft>
                <a:spcPts val="600"/>
              </a:spcAft>
              <a:buClr>
                <a:srgbClr val="00B0F0"/>
              </a:buClr>
              <a:buFont typeface="Wingdings" panose="05000000000000000000" pitchFamily="2" charset="2"/>
              <a:buChar char="§"/>
            </a:pPr>
            <a:r>
              <a:rPr lang="en-CA" sz="1600" dirty="0">
                <a:solidFill>
                  <a:schemeClr val="tx1">
                    <a:lumMod val="50000"/>
                    <a:lumOff val="50000"/>
                  </a:schemeClr>
                </a:solidFill>
                <a:latin typeface="Arial"/>
                <a:cs typeface="Arial"/>
              </a:rPr>
              <a:t>Empower students to have voice in the learning and assessment process through intentional task design.  </a:t>
            </a:r>
          </a:p>
          <a:p>
            <a:pPr marL="741045" lvl="1" indent="-283845">
              <a:lnSpc>
                <a:spcPct val="100000"/>
              </a:lnSpc>
              <a:spcBef>
                <a:spcPts val="600"/>
              </a:spcBef>
              <a:spcAft>
                <a:spcPts val="600"/>
              </a:spcAft>
              <a:buClr>
                <a:srgbClr val="00B0F0"/>
              </a:buClr>
              <a:buFont typeface="Wingdings" panose="05000000000000000000" pitchFamily="2" charset="2"/>
              <a:buChar char="§"/>
            </a:pPr>
            <a:r>
              <a:rPr lang="en-CA" sz="1600" dirty="0">
                <a:solidFill>
                  <a:schemeClr val="tx1">
                    <a:lumMod val="50000"/>
                    <a:lumOff val="50000"/>
                  </a:schemeClr>
                </a:solidFill>
                <a:latin typeface="Arial"/>
                <a:cs typeface="Arial"/>
              </a:rPr>
              <a:t>Utilize inclusive, linguistically and culturally diverse texts throughout the learning cycle. </a:t>
            </a:r>
          </a:p>
        </p:txBody>
      </p:sp>
      <p:sp>
        <p:nvSpPr>
          <p:cNvPr id="8" name="Title 1">
            <a:extLst>
              <a:ext uri="{FF2B5EF4-FFF2-40B4-BE49-F238E27FC236}">
                <a16:creationId xmlns:a16="http://schemas.microsoft.com/office/drawing/2014/main" id="{4C063733-3625-1A7B-4AF7-D4A7B2E52EC0}"/>
              </a:ext>
            </a:extLst>
          </p:cNvPr>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Actions</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3743159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Questions?</a:t>
            </a:r>
            <a:endParaRPr lang="en-US">
              <a:solidFill>
                <a:srgbClr val="00B0F0"/>
              </a:solidFill>
              <a:latin typeface="Arial"/>
              <a:cs typeface="Arial"/>
            </a:endParaRPr>
          </a:p>
        </p:txBody>
      </p:sp>
      <p:sp>
        <p:nvSpPr>
          <p:cNvPr id="5" name="Content Placeholder 4"/>
          <p:cNvSpPr>
            <a:spLocks noGrp="1"/>
          </p:cNvSpPr>
          <p:nvPr>
            <p:ph idx="1"/>
          </p:nvPr>
        </p:nvSpPr>
        <p:spPr>
          <a:xfrm>
            <a:off x="2559551" y="1721223"/>
            <a:ext cx="5982565" cy="3181189"/>
          </a:xfrm>
        </p:spPr>
        <p:txBody>
          <a:bodyPr>
            <a:normAutofit/>
          </a:bodyPr>
          <a:lstStyle/>
          <a:p>
            <a:pPr marL="0" indent="0">
              <a:lnSpc>
                <a:spcPct val="100000"/>
              </a:lnSpc>
              <a:spcBef>
                <a:spcPts val="600"/>
              </a:spcBef>
              <a:spcAft>
                <a:spcPts val="600"/>
              </a:spcAft>
              <a:buClr>
                <a:srgbClr val="00B0F0"/>
              </a:buClr>
              <a:buNone/>
            </a:pPr>
            <a:r>
              <a:rPr lang="en-CA" sz="2000">
                <a:solidFill>
                  <a:schemeClr val="bg1">
                    <a:lumMod val="50000"/>
                  </a:schemeClr>
                </a:solidFill>
                <a:latin typeface="Arial"/>
                <a:cs typeface="Arial"/>
              </a:rPr>
              <a:t>We’ll take a few minutes</a:t>
            </a:r>
            <a:r>
              <a:rPr lang="en-CA" sz="2000">
                <a:solidFill>
                  <a:srgbClr val="FF0000"/>
                </a:solidFill>
                <a:latin typeface="Arial"/>
                <a:cs typeface="Arial"/>
              </a:rPr>
              <a:t> </a:t>
            </a:r>
            <a:r>
              <a:rPr lang="en-CA" sz="2000">
                <a:solidFill>
                  <a:schemeClr val="bg1">
                    <a:lumMod val="50000"/>
                  </a:schemeClr>
                </a:solidFill>
                <a:latin typeface="Arial"/>
                <a:cs typeface="Arial"/>
              </a:rPr>
              <a:t>to answer questions about our school development plan.</a:t>
            </a:r>
            <a:endParaRPr lang="en-US">
              <a:solidFill>
                <a:schemeClr val="bg1">
                  <a:lumMod val="50000"/>
                </a:schemeClr>
              </a:solidFill>
            </a:endParaRPr>
          </a:p>
          <a:p>
            <a:pPr marL="342900" indent="-342900">
              <a:lnSpc>
                <a:spcPct val="100000"/>
              </a:lnSpc>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5217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6769" y="517004"/>
            <a:ext cx="6584517" cy="708918"/>
          </a:xfrm>
        </p:spPr>
        <p:txBody>
          <a:bodyPr>
            <a:normAutofit/>
          </a:bodyPr>
          <a:lstStyle/>
          <a:p>
            <a:r>
              <a:rPr lang="en-CA" sz="2500" b="1">
                <a:solidFill>
                  <a:srgbClr val="00B0F0"/>
                </a:solidFill>
                <a:latin typeface="Arial"/>
                <a:cs typeface="Arial"/>
              </a:rPr>
              <a:t>Our School Budget</a:t>
            </a:r>
            <a:endParaRPr lang="en-US" sz="2500">
              <a:solidFill>
                <a:srgbClr val="00B0F0"/>
              </a:solidFill>
            </a:endParaRPr>
          </a:p>
        </p:txBody>
      </p:sp>
      <p:sp>
        <p:nvSpPr>
          <p:cNvPr id="5" name="Rectangle 4">
            <a:extLst>
              <a:ext uri="{FF2B5EF4-FFF2-40B4-BE49-F238E27FC236}">
                <a16:creationId xmlns:a16="http://schemas.microsoft.com/office/drawing/2014/main" id="{35505847-F467-485C-82D2-023FCDAB4735}"/>
              </a:ext>
            </a:extLst>
          </p:cNvPr>
          <p:cNvSpPr/>
          <p:nvPr/>
        </p:nvSpPr>
        <p:spPr>
          <a:xfrm>
            <a:off x="2556768" y="1338323"/>
            <a:ext cx="6170672" cy="2862322"/>
          </a:xfrm>
          <a:prstGeom prst="rect">
            <a:avLst/>
          </a:prstGeom>
        </p:spPr>
        <p:txBody>
          <a:bodyPr wrap="square" lIns="91440" tIns="45720" rIns="91440" bIns="45720" anchor="t">
            <a:spAutoFit/>
          </a:bodyPr>
          <a:lstStyle/>
          <a:p>
            <a:pPr marL="342900" indent="-342900">
              <a:buClr>
                <a:srgbClr val="00B0F0"/>
              </a:buClr>
              <a:buFont typeface="Wingdings" panose="05000000000000000000" pitchFamily="2" charset="2"/>
              <a:buChar char="§"/>
            </a:pPr>
            <a:r>
              <a:rPr lang="en-US" sz="2000" dirty="0">
                <a:solidFill>
                  <a:schemeClr val="bg1">
                    <a:lumMod val="50000"/>
                  </a:schemeClr>
                </a:solidFill>
                <a:latin typeface="Arial"/>
                <a:ea typeface="+mn-lt"/>
                <a:cs typeface="Arial"/>
              </a:rPr>
              <a:t>Our school </a:t>
            </a:r>
            <a:r>
              <a:rPr lang="en-US" sz="2000" dirty="0">
                <a:solidFill>
                  <a:schemeClr val="tx1">
                    <a:lumMod val="50000"/>
                    <a:lumOff val="50000"/>
                  </a:schemeClr>
                </a:solidFill>
                <a:latin typeface="Arial"/>
                <a:ea typeface="+mn-lt"/>
                <a:cs typeface="Arial"/>
              </a:rPr>
              <a:t>received $1 794 424 in </a:t>
            </a:r>
            <a:r>
              <a:rPr lang="en-US" sz="2000" dirty="0">
                <a:solidFill>
                  <a:schemeClr val="bg1">
                    <a:lumMod val="50000"/>
                  </a:schemeClr>
                </a:solidFill>
                <a:latin typeface="Arial"/>
                <a:ea typeface="+mn-lt"/>
                <a:cs typeface="Arial"/>
              </a:rPr>
              <a:t>2024-25 to provide a quality education to our students and meet the goals in our school development plan (SDP).</a:t>
            </a:r>
          </a:p>
          <a:p>
            <a:pPr>
              <a:buClr>
                <a:srgbClr val="00B0F0"/>
              </a:buClr>
            </a:pPr>
            <a:endParaRPr lang="en-CA" sz="2000" dirty="0">
              <a:solidFill>
                <a:schemeClr val="tx1">
                  <a:lumMod val="50000"/>
                  <a:lumOff val="50000"/>
                </a:schemeClr>
              </a:solidFill>
              <a:latin typeface="Arial" charset="0"/>
              <a:ea typeface="Arial" charset="0"/>
              <a:cs typeface="Arial" charset="0"/>
            </a:endParaRPr>
          </a:p>
          <a:p>
            <a:pPr marL="342900" indent="-342900">
              <a:buClr>
                <a:srgbClr val="00B0F0"/>
              </a:buClr>
              <a:buFont typeface="Wingdings" charset="2"/>
              <a:buChar char="§"/>
            </a:pPr>
            <a:r>
              <a:rPr lang="en-US" sz="2000" dirty="0">
                <a:solidFill>
                  <a:schemeClr val="tx1">
                    <a:lumMod val="50000"/>
                    <a:lumOff val="50000"/>
                  </a:schemeClr>
                </a:solidFill>
                <a:latin typeface="Arial"/>
                <a:ea typeface="Arial" charset="0"/>
                <a:cs typeface="Arial"/>
              </a:rPr>
              <a:t>At least 75 per cent of budgeted funds covers </a:t>
            </a:r>
            <a:r>
              <a:rPr lang="en-US" sz="2000" dirty="0">
                <a:solidFill>
                  <a:srgbClr val="00B0F0"/>
                </a:solidFill>
                <a:latin typeface="Arial"/>
                <a:ea typeface="Arial" charset="0"/>
                <a:cs typeface="Arial"/>
              </a:rPr>
              <a:t>staffing</a:t>
            </a:r>
            <a:r>
              <a:rPr lang="en-US" sz="2000" dirty="0">
                <a:solidFill>
                  <a:schemeClr val="tx1">
                    <a:lumMod val="50000"/>
                    <a:lumOff val="50000"/>
                  </a:schemeClr>
                </a:solidFill>
                <a:latin typeface="Arial"/>
                <a:ea typeface="Arial" charset="0"/>
                <a:cs typeface="Arial"/>
              </a:rPr>
              <a:t> and the remaining portion covers instructional and operational </a:t>
            </a:r>
            <a:r>
              <a:rPr lang="en-US" sz="2000" dirty="0">
                <a:solidFill>
                  <a:srgbClr val="00B0F0"/>
                </a:solidFill>
                <a:latin typeface="Arial"/>
                <a:ea typeface="Arial" charset="0"/>
                <a:cs typeface="Arial"/>
              </a:rPr>
              <a:t>supplies</a:t>
            </a:r>
            <a:r>
              <a:rPr lang="en-US" sz="2000" dirty="0">
                <a:solidFill>
                  <a:schemeClr val="tx1">
                    <a:lumMod val="50000"/>
                    <a:lumOff val="50000"/>
                  </a:schemeClr>
                </a:solidFill>
                <a:latin typeface="Arial"/>
                <a:ea typeface="Arial" charset="0"/>
                <a:cs typeface="Arial"/>
              </a:rPr>
              <a:t>.</a:t>
            </a:r>
          </a:p>
          <a:p>
            <a:pPr>
              <a:buClr>
                <a:srgbClr val="00B0F0"/>
              </a:buClr>
            </a:pPr>
            <a:endParaRPr lang="en-US" sz="2000" dirty="0">
              <a:solidFill>
                <a:schemeClr val="bg1">
                  <a:lumMod val="50000"/>
                </a:schemeClr>
              </a:solidFill>
              <a:latin typeface="Arial"/>
              <a:ea typeface="+mn-lt"/>
              <a:cs typeface="Arial"/>
            </a:endParaRPr>
          </a:p>
        </p:txBody>
      </p:sp>
    </p:spTree>
    <p:extLst>
      <p:ext uri="{BB962C8B-B14F-4D97-AF65-F5344CB8AC3E}">
        <p14:creationId xmlns:p14="http://schemas.microsoft.com/office/powerpoint/2010/main" val="1687965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295AF76B-4A0E-4B50-9E77-5BE2A8C41702}"/>
              </a:ext>
            </a:extLst>
          </p:cNvPr>
          <p:cNvSpPr>
            <a:spLocks noGrp="1"/>
          </p:cNvSpPr>
          <p:nvPr>
            <p:ph idx="1"/>
          </p:nvPr>
        </p:nvSpPr>
        <p:spPr>
          <a:xfrm>
            <a:off x="2351314" y="538144"/>
            <a:ext cx="6569849" cy="3834332"/>
          </a:xfrm>
        </p:spPr>
        <p:txBody>
          <a:bodyPr vert="horz" lIns="68580" tIns="34290" rIns="68580" bIns="34290" rtlCol="0" anchor="t">
            <a:normAutofit/>
          </a:bodyPr>
          <a:lstStyle/>
          <a:p>
            <a:pPr fontAlgn="base">
              <a:buClr>
                <a:srgbClr val="00B0F0"/>
              </a:buClr>
              <a:buFont typeface="Wingdings" charset="2"/>
              <a:buChar char="§"/>
            </a:pPr>
            <a:endParaRPr lang="en-CA" sz="1550" dirty="0">
              <a:solidFill>
                <a:schemeClr val="tx1">
                  <a:lumMod val="50000"/>
                  <a:lumOff val="50000"/>
                </a:schemeClr>
              </a:solidFill>
              <a:latin typeface="Arial"/>
              <a:ea typeface="Arial" charset="0"/>
              <a:cs typeface="Arial"/>
            </a:endParaRPr>
          </a:p>
          <a:p>
            <a:pPr>
              <a:buClr>
                <a:srgbClr val="00B0F0"/>
              </a:buClr>
              <a:buFont typeface="Wingdings" charset="2"/>
              <a:buChar char="§"/>
            </a:pPr>
            <a:r>
              <a:rPr lang="en-CA" sz="1550" dirty="0">
                <a:solidFill>
                  <a:schemeClr val="tx1">
                    <a:lumMod val="50000"/>
                    <a:lumOff val="50000"/>
                  </a:schemeClr>
                </a:solidFill>
                <a:latin typeface="Arial"/>
                <a:ea typeface="Arial" charset="0"/>
                <a:cs typeface="Arial"/>
              </a:rPr>
              <a:t>Our student enrolment for the current year is </a:t>
            </a:r>
            <a:r>
              <a:rPr lang="en-CA" sz="1550" dirty="0">
                <a:solidFill>
                  <a:srgbClr val="FF0000"/>
                </a:solidFill>
                <a:latin typeface="Arial"/>
                <a:ea typeface="Arial" charset="0"/>
                <a:cs typeface="Arial"/>
              </a:rPr>
              <a:t>204</a:t>
            </a:r>
            <a:r>
              <a:rPr lang="en-CA" sz="1550" dirty="0">
                <a:solidFill>
                  <a:srgbClr val="7F7F7F"/>
                </a:solidFill>
                <a:latin typeface="Arial"/>
                <a:ea typeface="Arial" charset="0"/>
                <a:cs typeface="Arial"/>
              </a:rPr>
              <a:t>.</a:t>
            </a:r>
            <a:endParaRPr lang="en-US" sz="1550" dirty="0">
              <a:solidFill>
                <a:schemeClr val="tx1">
                  <a:lumMod val="50000"/>
                  <a:lumOff val="50000"/>
                </a:schemeClr>
              </a:solidFill>
              <a:latin typeface="Arial"/>
              <a:ea typeface="Arial" charset="0"/>
              <a:cs typeface="Arial"/>
            </a:endParaRPr>
          </a:p>
        </p:txBody>
      </p:sp>
      <p:graphicFrame>
        <p:nvGraphicFramePr>
          <p:cNvPr id="8" name="Table 7"/>
          <p:cNvGraphicFramePr>
            <a:graphicFrameLocks noGrp="1"/>
          </p:cNvGraphicFramePr>
          <p:nvPr>
            <p:extLst>
              <p:ext uri="{D42A27DB-BD31-4B8C-83A1-F6EECF244321}">
                <p14:modId xmlns:p14="http://schemas.microsoft.com/office/powerpoint/2010/main" val="2995592334"/>
              </p:ext>
            </p:extLst>
          </p:nvPr>
        </p:nvGraphicFramePr>
        <p:xfrm>
          <a:off x="2493511" y="1429244"/>
          <a:ext cx="6432049" cy="3485194"/>
        </p:xfrm>
        <a:graphic>
          <a:graphicData uri="http://schemas.openxmlformats.org/drawingml/2006/table">
            <a:tbl>
              <a:tblPr firstRow="1" bandRow="1">
                <a:tableStyleId>{2D5ABB26-0587-4C30-8999-92F81FD0307C}</a:tableStyleId>
              </a:tblPr>
              <a:tblGrid>
                <a:gridCol w="2350172">
                  <a:extLst>
                    <a:ext uri="{9D8B030D-6E8A-4147-A177-3AD203B41FA5}">
                      <a16:colId xmlns:a16="http://schemas.microsoft.com/office/drawing/2014/main" val="20000"/>
                    </a:ext>
                  </a:extLst>
                </a:gridCol>
                <a:gridCol w="1937862">
                  <a:extLst>
                    <a:ext uri="{9D8B030D-6E8A-4147-A177-3AD203B41FA5}">
                      <a16:colId xmlns:a16="http://schemas.microsoft.com/office/drawing/2014/main" val="20001"/>
                    </a:ext>
                  </a:extLst>
                </a:gridCol>
                <a:gridCol w="2144015">
                  <a:extLst>
                    <a:ext uri="{9D8B030D-6E8A-4147-A177-3AD203B41FA5}">
                      <a16:colId xmlns:a16="http://schemas.microsoft.com/office/drawing/2014/main" val="20002"/>
                    </a:ext>
                  </a:extLst>
                </a:gridCol>
              </a:tblGrid>
              <a:tr h="243840">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u="sng">
                          <a:latin typeface="Arial" charset="0"/>
                          <a:ea typeface="Arial" charset="0"/>
                          <a:cs typeface="Arial" charset="0"/>
                        </a:rPr>
                        <a:t>RAM Allocations</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3840">
                <a:tc>
                  <a:txBody>
                    <a:bodyPr/>
                    <a:lstStyle/>
                    <a:p>
                      <a:r>
                        <a:rPr lang="en-US" sz="1000">
                          <a:latin typeface="Arial" charset="0"/>
                          <a:ea typeface="Arial" charset="0"/>
                          <a:cs typeface="Arial" charset="0"/>
                        </a:rPr>
                        <a:t>Per School Total</a:t>
                      </a:r>
                    </a:p>
                  </a:txBody>
                  <a:tcPr anchor="ctr"/>
                </a:tc>
                <a:tc>
                  <a:txBody>
                    <a:bodyPr/>
                    <a:lstStyle/>
                    <a:p>
                      <a:endParaRPr lang="en-US" sz="1000">
                        <a:latin typeface="Arial" charset="0"/>
                        <a:ea typeface="Arial" charset="0"/>
                        <a:cs typeface="Arial" charset="0"/>
                      </a:endParaRPr>
                    </a:p>
                  </a:txBody>
                  <a:tcPr anchor="ctr">
                    <a:lnR w="12700" cap="flat" cmpd="sng" algn="ctr">
                      <a:solidFill>
                        <a:schemeClr val="tx1"/>
                      </a:solidFill>
                      <a:prstDash val="solid"/>
                      <a:round/>
                      <a:headEnd type="none" w="med" len="med"/>
                      <a:tailEnd type="none" w="med" len="med"/>
                    </a:lnR>
                  </a:tcPr>
                </a:tc>
                <a:tc>
                  <a:txBody>
                    <a:bodyPr/>
                    <a:lstStyle/>
                    <a:p>
                      <a:r>
                        <a:rPr lang="en-US" sz="1000">
                          <a:latin typeface="Arial" charset="0"/>
                          <a:ea typeface="Arial" charset="0"/>
                          <a:cs typeface="Arial"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243840">
                <a:tc>
                  <a:txBody>
                    <a:bodyPr/>
                    <a:lstStyle/>
                    <a:p>
                      <a:r>
                        <a:rPr lang="en-US" sz="1000">
                          <a:latin typeface="Arial" charset="0"/>
                          <a:ea typeface="Arial" charset="0"/>
                          <a:cs typeface="Arial" charset="0"/>
                        </a:rPr>
                        <a:t>Per Student Total</a:t>
                      </a:r>
                    </a:p>
                  </a:txBody>
                  <a:tcPr anchor="ctr">
                    <a:lnB w="28575" cap="flat" cmpd="sng" algn="ctr">
                      <a:solidFill>
                        <a:schemeClr val="tx1"/>
                      </a:solidFill>
                      <a:prstDash val="solid"/>
                      <a:round/>
                      <a:headEnd type="none" w="med" len="med"/>
                      <a:tailEnd type="none" w="med" len="med"/>
                    </a:lnB>
                  </a:tcPr>
                </a:tc>
                <a:tc>
                  <a:txBody>
                    <a:bodyPr/>
                    <a:lstStyle/>
                    <a:p>
                      <a:endParaRPr lang="en-US" sz="1000">
                        <a:latin typeface="Arial" charset="0"/>
                        <a:ea typeface="Arial" charset="0"/>
                        <a:cs typeface="Arial" charset="0"/>
                      </a:endParaRPr>
                    </a:p>
                  </a:txBody>
                  <a:tcPr anchor="ctr">
                    <a:lnR w="12700"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r>
                        <a:rPr lang="en-US" sz="1000">
                          <a:latin typeface="Arial" charset="0"/>
                          <a:ea typeface="Arial" charset="0"/>
                          <a:cs typeface="Arial"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r h="243840">
                <a:tc>
                  <a:txBody>
                    <a:bodyPr/>
                    <a:lstStyle/>
                    <a:p>
                      <a:r>
                        <a:rPr lang="en-US" sz="1000" b="1">
                          <a:latin typeface="Arial" charset="0"/>
                          <a:ea typeface="Arial" charset="0"/>
                          <a:cs typeface="Arial" charset="0"/>
                        </a:rPr>
                        <a:t>Total RAM Allocations</a:t>
                      </a:r>
                    </a:p>
                  </a:txBody>
                  <a:tcPr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1000">
                        <a:latin typeface="Arial" charset="0"/>
                        <a:ea typeface="Arial" charset="0"/>
                        <a:cs typeface="Arial" charset="0"/>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000">
                          <a:latin typeface="Arial" charset="0"/>
                          <a:ea typeface="Arial" charset="0"/>
                          <a:cs typeface="Arial" charset="0"/>
                        </a:rPr>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3"/>
                  </a:ext>
                </a:extLst>
              </a:tr>
              <a:tr h="315274">
                <a:tc>
                  <a:txBody>
                    <a:bodyPr/>
                    <a:lstStyle/>
                    <a:p>
                      <a:r>
                        <a:rPr lang="en-US" sz="1000" u="sng">
                          <a:latin typeface="Arial" charset="0"/>
                          <a:ea typeface="Arial" charset="0"/>
                          <a:cs typeface="Arial" charset="0"/>
                        </a:rPr>
                        <a:t>RAM Deployment</a:t>
                      </a:r>
                    </a:p>
                  </a:txBody>
                  <a:tcPr anchor="ctr">
                    <a:lnT w="28575" cap="flat" cmpd="sng" algn="ctr">
                      <a:solidFill>
                        <a:schemeClr val="tx1"/>
                      </a:solidFill>
                      <a:prstDash val="solid"/>
                      <a:round/>
                      <a:headEnd type="none" w="med" len="med"/>
                      <a:tailEnd type="none" w="med" len="med"/>
                    </a:lnT>
                  </a:tcPr>
                </a:tc>
                <a:tc gridSpan="2">
                  <a:txBody>
                    <a:bodyPr/>
                    <a:lstStyle/>
                    <a:p>
                      <a:pPr algn="ctr"/>
                      <a:r>
                        <a:rPr lang="en-US" sz="1000" b="1" u="sng">
                          <a:latin typeface="Arial" charset="0"/>
                          <a:ea typeface="Arial" charset="0"/>
                          <a:cs typeface="Arial" charset="0"/>
                        </a:rPr>
                        <a:t>Scenario A</a:t>
                      </a:r>
                    </a:p>
                  </a:txBody>
                  <a:tcPr anchor="ctr">
                    <a:lnT w="28575" cap="flat" cmpd="sng" algn="ctr">
                      <a:solidFill>
                        <a:schemeClr val="tx1"/>
                      </a:solidFill>
                      <a:prstDash val="solid"/>
                      <a:round/>
                      <a:headEnd type="none" w="med" len="med"/>
                      <a:tailEnd type="none" w="med" len="med"/>
                    </a:lnT>
                  </a:tcPr>
                </a:tc>
                <a:tc hMerge="1">
                  <a:txBody>
                    <a:bodyPr/>
                    <a:lstStyle/>
                    <a:p>
                      <a:endParaRPr lang="en-US" sz="1000">
                        <a:latin typeface="Arial" charset="0"/>
                        <a:ea typeface="Arial" charset="0"/>
                        <a:cs typeface="Arial" charset="0"/>
                      </a:endParaRPr>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4"/>
                  </a:ext>
                </a:extLst>
              </a:tr>
              <a:tr h="243840">
                <a:tc>
                  <a:txBody>
                    <a:bodyPr/>
                    <a:lstStyle/>
                    <a:p>
                      <a:r>
                        <a:rPr lang="en-US" sz="1000">
                          <a:latin typeface="Arial" charset="0"/>
                          <a:ea typeface="Arial" charset="0"/>
                          <a:cs typeface="Arial" charset="0"/>
                        </a:rPr>
                        <a:t>Organization</a:t>
                      </a:r>
                    </a:p>
                  </a:txBody>
                  <a:tcPr anchor="ctr"/>
                </a:tc>
                <a:tc>
                  <a:txBody>
                    <a:bodyPr/>
                    <a:lstStyle/>
                    <a:p>
                      <a:endParaRPr lang="en-US" sz="1000">
                        <a:latin typeface="Arial" charset="0"/>
                        <a:ea typeface="Arial" charset="0"/>
                        <a:cs typeface="Arial"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sz="1000">
                          <a:latin typeface="Arial" charset="0"/>
                          <a:ea typeface="Arial" charset="0"/>
                          <a:cs typeface="Arial" charset="0"/>
                        </a:rPr>
                        <a:t>FTEs</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43840">
                <a:tc>
                  <a:txBody>
                    <a:bodyPr/>
                    <a:lstStyle/>
                    <a:p>
                      <a:r>
                        <a:rPr lang="en-US" sz="1000">
                          <a:latin typeface="Arial" charset="0"/>
                          <a:ea typeface="Arial" charset="0"/>
                          <a:cs typeface="Arial" charset="0"/>
                        </a:rPr>
                        <a:t>     Teachers</a:t>
                      </a:r>
                    </a:p>
                  </a:txBody>
                  <a:tcPr anchor="ctr">
                    <a:lnR w="12700" cap="flat" cmpd="sng" algn="ctr">
                      <a:solidFill>
                        <a:schemeClr val="tx1"/>
                      </a:solidFill>
                      <a:prstDash val="solid"/>
                      <a:round/>
                      <a:headEnd type="none" w="med" len="med"/>
                      <a:tailEnd type="none" w="med" len="med"/>
                    </a:lnR>
                  </a:tcPr>
                </a:tc>
                <a:tc>
                  <a:txBody>
                    <a:bodyPr/>
                    <a:lstStyle/>
                    <a:p>
                      <a:r>
                        <a:rPr lang="en-US" sz="1000">
                          <a:latin typeface="Arial" charset="0"/>
                          <a:ea typeface="Arial" charset="0"/>
                          <a:cs typeface="Arial"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sz="1000" dirty="0">
                          <a:solidFill>
                            <a:srgbClr val="FF0000"/>
                          </a:solidFill>
                          <a:latin typeface="Arial"/>
                          <a:ea typeface="Arial" charset="0"/>
                          <a:cs typeface="Arial"/>
                        </a:rPr>
                        <a:t>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6"/>
                  </a:ext>
                </a:extLst>
              </a:tr>
              <a:tr h="243840">
                <a:tc>
                  <a:txBody>
                    <a:bodyPr/>
                    <a:lstStyle/>
                    <a:p>
                      <a:r>
                        <a:rPr lang="en-US" sz="1000">
                          <a:latin typeface="Arial" charset="0"/>
                          <a:ea typeface="Arial" charset="0"/>
                          <a:cs typeface="Arial" charset="0"/>
                        </a:rPr>
                        <a:t>     Support Staff</a:t>
                      </a:r>
                    </a:p>
                  </a:txBody>
                  <a:tcPr anchor="ctr">
                    <a:lnR w="12700" cap="flat" cmpd="sng" algn="ctr">
                      <a:solidFill>
                        <a:schemeClr val="tx1"/>
                      </a:solidFill>
                      <a:prstDash val="solid"/>
                      <a:round/>
                      <a:headEnd type="none" w="med" len="med"/>
                      <a:tailEnd type="none" w="med" len="med"/>
                    </a:lnR>
                  </a:tcPr>
                </a:tc>
                <a:tc>
                  <a:txBody>
                    <a:bodyPr/>
                    <a:lstStyle/>
                    <a:p>
                      <a:r>
                        <a:rPr lang="en-US" sz="1000">
                          <a:latin typeface="Arial" charset="0"/>
                          <a:ea typeface="Arial" charset="0"/>
                          <a:cs typeface="Arial"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sz="1000" dirty="0">
                          <a:solidFill>
                            <a:srgbClr val="FF0000"/>
                          </a:solidFill>
                          <a:latin typeface="Arial" charset="0"/>
                          <a:ea typeface="Arial" charset="0"/>
                          <a:cs typeface="Arial"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7"/>
                  </a:ext>
                </a:extLst>
              </a:tr>
              <a:tr h="243840">
                <a:tc>
                  <a:txBody>
                    <a:bodyPr/>
                    <a:lstStyle/>
                    <a:p>
                      <a:r>
                        <a:rPr lang="en-US" sz="1000">
                          <a:latin typeface="Arial" charset="0"/>
                          <a:ea typeface="Arial" charset="0"/>
                          <a:cs typeface="Arial" charset="0"/>
                        </a:rPr>
                        <a:t>     Administration</a:t>
                      </a:r>
                    </a:p>
                  </a:txBody>
                  <a:tcPr anchor="ctr">
                    <a:lnR w="12700" cap="flat" cmpd="sng" algn="ctr">
                      <a:solidFill>
                        <a:schemeClr val="tx1"/>
                      </a:solidFill>
                      <a:prstDash val="solid"/>
                      <a:round/>
                      <a:headEnd type="none" w="med" len="med"/>
                      <a:tailEnd type="none" w="med" len="med"/>
                    </a:lnR>
                  </a:tcPr>
                </a:tc>
                <a:tc>
                  <a:txBody>
                    <a:bodyPr/>
                    <a:lstStyle/>
                    <a:p>
                      <a:r>
                        <a:rPr lang="en-US" sz="1000">
                          <a:latin typeface="Arial" charset="0"/>
                          <a:ea typeface="Arial" charset="0"/>
                          <a:cs typeface="Arial"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en-US" sz="1000" dirty="0">
                          <a:solidFill>
                            <a:srgbClr val="FF0000"/>
                          </a:solidFill>
                          <a:latin typeface="Arial" charset="0"/>
                          <a:ea typeface="Arial" charset="0"/>
                          <a:cs typeface="Arial"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8"/>
                  </a:ext>
                </a:extLst>
              </a:tr>
              <a:tr h="243840">
                <a:tc>
                  <a:txBody>
                    <a:bodyPr/>
                    <a:lstStyle/>
                    <a:p>
                      <a:r>
                        <a:rPr lang="en-US" sz="1000">
                          <a:latin typeface="Arial" charset="0"/>
                          <a:ea typeface="Arial" charset="0"/>
                          <a:cs typeface="Arial" charset="0"/>
                        </a:rPr>
                        <a:t>     Total Staffing</a:t>
                      </a:r>
                    </a:p>
                  </a:txBody>
                  <a:tcPr anchor="ctr">
                    <a:lnR w="12700" cap="flat" cmpd="sng" algn="ctr">
                      <a:solidFill>
                        <a:schemeClr val="tx1"/>
                      </a:solidFill>
                      <a:prstDash val="solid"/>
                      <a:round/>
                      <a:headEnd type="none" w="med" len="med"/>
                      <a:tailEnd type="none" w="med" len="med"/>
                    </a:lnR>
                  </a:tcPr>
                </a:tc>
                <a:tc>
                  <a:txBody>
                    <a:bodyPr/>
                    <a:lstStyle/>
                    <a:p>
                      <a:r>
                        <a:rPr lang="en-US" sz="1000">
                          <a:latin typeface="Arial" charset="0"/>
                          <a:ea typeface="Arial" charset="0"/>
                          <a:cs typeface="Arial"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r"/>
                      <a:r>
                        <a:rPr lang="en-US" sz="1000" dirty="0">
                          <a:solidFill>
                            <a:srgbClr val="FF0000"/>
                          </a:solidFill>
                          <a:latin typeface="Arial" charset="0"/>
                          <a:ea typeface="Arial" charset="0"/>
                          <a:cs typeface="Arial" charset="0"/>
                        </a:rPr>
                        <a:t>18.2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9"/>
                  </a:ext>
                </a:extLst>
              </a:tr>
              <a:tr h="243840">
                <a:tc>
                  <a:txBody>
                    <a:bodyPr/>
                    <a:lstStyle/>
                    <a:p>
                      <a:endParaRPr lang="en-US" sz="1000">
                        <a:latin typeface="Arial" charset="0"/>
                        <a:ea typeface="Arial" charset="0"/>
                        <a:cs typeface="Arial" charset="0"/>
                      </a:endParaRPr>
                    </a:p>
                  </a:txBody>
                  <a:tcPr anchor="ctr">
                    <a:lnR w="12700" cap="flat" cmpd="sng" algn="ctr">
                      <a:noFill/>
                      <a:prstDash val="solid"/>
                      <a:round/>
                      <a:headEnd type="none" w="med" len="med"/>
                      <a:tailEnd type="none" w="med" len="med"/>
                    </a:lnR>
                  </a:tcPr>
                </a:tc>
                <a:tc>
                  <a:txBody>
                    <a:bodyPr/>
                    <a:lstStyle/>
                    <a:p>
                      <a:endParaRPr lang="en-US" sz="1000">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000">
                        <a:solidFill>
                          <a:srgbClr val="FF0000"/>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0"/>
                  </a:ext>
                </a:extLst>
              </a:tr>
              <a:tr h="243840">
                <a:tc>
                  <a:txBody>
                    <a:bodyPr/>
                    <a:lstStyle/>
                    <a:p>
                      <a:r>
                        <a:rPr lang="en-US" sz="1000">
                          <a:latin typeface="Arial" charset="0"/>
                          <a:ea typeface="Arial" charset="0"/>
                          <a:cs typeface="Arial" charset="0"/>
                        </a:rPr>
                        <a:t>Supplies/Other</a:t>
                      </a:r>
                    </a:p>
                  </a:txBody>
                  <a:tcPr anchor="ctr">
                    <a:lnR w="12700" cap="flat" cmpd="sng" algn="ctr">
                      <a:solidFill>
                        <a:schemeClr val="tx1"/>
                      </a:solidFill>
                      <a:prstDash val="solid"/>
                      <a:round/>
                      <a:headEnd type="none" w="med" len="med"/>
                      <a:tailEnd type="none" w="med" len="med"/>
                    </a:lnR>
                    <a:lnB>
                      <a:noFill/>
                    </a:lnB>
                  </a:tcPr>
                </a:tc>
                <a:tc>
                  <a:txBody>
                    <a:bodyPr/>
                    <a:lstStyle/>
                    <a:p>
                      <a:r>
                        <a:rPr lang="en-US" sz="1000">
                          <a:latin typeface="Arial" charset="0"/>
                          <a:ea typeface="Arial" charset="0"/>
                          <a:cs typeface="Arial"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endParaRPr lang="en-US" sz="1000">
                        <a:solidFill>
                          <a:srgbClr val="FF0000"/>
                        </a:solidFill>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1"/>
                  </a:ext>
                </a:extLst>
              </a:tr>
              <a:tr h="243840">
                <a:tc>
                  <a:txBody>
                    <a:bodyPr/>
                    <a:lstStyle/>
                    <a:p>
                      <a:endParaRPr lang="en-US" sz="1000">
                        <a:latin typeface="Arial" charset="0"/>
                        <a:ea typeface="Arial" charset="0"/>
                        <a:cs typeface="Arial" charset="0"/>
                      </a:endParaRPr>
                    </a:p>
                  </a:txBody>
                  <a:tcPr anchor="ctr">
                    <a:lnL>
                      <a:noFill/>
                    </a:lnL>
                    <a:lnR w="12700" cap="flat" cmpd="sng" algn="ctr">
                      <a:no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1000" dirty="0">
                        <a:solidFill>
                          <a:srgbClr val="FF0000"/>
                        </a:solidFill>
                        <a:latin typeface="Arial" charset="0"/>
                        <a:ea typeface="Arial" charset="0"/>
                        <a:cs typeface="Arial"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43840">
                <a:tc>
                  <a:txBody>
                    <a:bodyPr/>
                    <a:lstStyle/>
                    <a:p>
                      <a:r>
                        <a:rPr lang="en-US" sz="1000" b="1">
                          <a:latin typeface="Arial" charset="0"/>
                          <a:ea typeface="Arial" charset="0"/>
                          <a:cs typeface="Arial" charset="0"/>
                        </a:rPr>
                        <a:t>Total</a:t>
                      </a:r>
                      <a:r>
                        <a:rPr lang="en-US" sz="1000" b="1" baseline="0">
                          <a:latin typeface="Arial" charset="0"/>
                          <a:ea typeface="Arial" charset="0"/>
                          <a:cs typeface="Arial" charset="0"/>
                        </a:rPr>
                        <a:t> RAM Deployment Plans</a:t>
                      </a:r>
                      <a:endParaRPr lang="en-US" sz="1000" b="1">
                        <a:latin typeface="Arial" charset="0"/>
                        <a:ea typeface="Arial" charset="0"/>
                        <a:cs typeface="Arial"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r>
                        <a:rPr lang="en-US" sz="1000">
                          <a:latin typeface="Arial" charset="0"/>
                          <a:ea typeface="Arial" charset="0"/>
                          <a:cs typeface="Arial" charset="0"/>
                        </a:rPr>
                        <a:t>$</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lumMod val="90000"/>
                      </a:schemeClr>
                    </a:solidFill>
                  </a:tcPr>
                </a:tc>
                <a:tc>
                  <a:txBody>
                    <a:bodyPr/>
                    <a:lstStyle/>
                    <a:p>
                      <a:pPr algn="r"/>
                      <a:endParaRPr lang="en-US" sz="1000" dirty="0">
                        <a:solidFill>
                          <a:srgbClr val="FF0000"/>
                        </a:solidFill>
                        <a:latin typeface="Arial" charset="0"/>
                        <a:ea typeface="Arial" charset="0"/>
                        <a:cs typeface="Arial" charset="0"/>
                      </a:endParaRPr>
                    </a:p>
                  </a:txBody>
                  <a:tcPr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3"/>
                  </a:ext>
                </a:extLst>
              </a:tr>
            </a:tbl>
          </a:graphicData>
        </a:graphic>
      </p:graphicFrame>
      <p:sp>
        <p:nvSpPr>
          <p:cNvPr id="4" name="Title 1">
            <a:extLst>
              <a:ext uri="{FF2B5EF4-FFF2-40B4-BE49-F238E27FC236}">
                <a16:creationId xmlns:a16="http://schemas.microsoft.com/office/drawing/2014/main" id="{17591253-B017-1ABF-3E1E-71973214CE9D}"/>
              </a:ext>
            </a:extLst>
          </p:cNvPr>
          <p:cNvSpPr>
            <a:spLocks noGrp="1"/>
          </p:cNvSpPr>
          <p:nvPr>
            <p:ph type="title"/>
          </p:nvPr>
        </p:nvSpPr>
        <p:spPr>
          <a:xfrm>
            <a:off x="2556769" y="350750"/>
            <a:ext cx="6584517" cy="708918"/>
          </a:xfrm>
        </p:spPr>
        <p:txBody>
          <a:bodyPr>
            <a:normAutofit/>
          </a:bodyPr>
          <a:lstStyle/>
          <a:p>
            <a:r>
              <a:rPr lang="en-CA" sz="2500" b="1">
                <a:solidFill>
                  <a:srgbClr val="00B0F0"/>
                </a:solidFill>
                <a:latin typeface="Arial"/>
                <a:cs typeface="Arial"/>
              </a:rPr>
              <a:t>Our 2024-25 School Budget</a:t>
            </a:r>
            <a:endParaRPr lang="en-US" sz="2500">
              <a:solidFill>
                <a:srgbClr val="00B0F0"/>
              </a:solidFill>
            </a:endParaRPr>
          </a:p>
        </p:txBody>
      </p:sp>
    </p:spTree>
    <p:extLst>
      <p:ext uri="{BB962C8B-B14F-4D97-AF65-F5344CB8AC3E}">
        <p14:creationId xmlns:p14="http://schemas.microsoft.com/office/powerpoint/2010/main" val="2993749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500" b="1">
                <a:solidFill>
                  <a:srgbClr val="00B0F0"/>
                </a:solidFill>
                <a:latin typeface="Arial"/>
                <a:ea typeface="Arial" charset="0"/>
                <a:cs typeface="Arial"/>
              </a:rPr>
              <a:t>Our 2024-25 School Fees</a:t>
            </a:r>
            <a:endParaRPr lang="en-CA" sz="2500">
              <a:solidFill>
                <a:srgbClr val="00B0F0"/>
              </a:solidFill>
              <a:latin typeface="Arial"/>
              <a:cs typeface="Arial"/>
            </a:endParaRPr>
          </a:p>
        </p:txBody>
      </p:sp>
      <p:sp>
        <p:nvSpPr>
          <p:cNvPr id="5" name="Content Placeholder 2">
            <a:extLst>
              <a:ext uri="{FF2B5EF4-FFF2-40B4-BE49-F238E27FC236}">
                <a16:creationId xmlns:a16="http://schemas.microsoft.com/office/drawing/2014/main" id="{3448FE6D-5F52-4C91-8CF8-8172F397A88B}"/>
              </a:ext>
            </a:extLst>
          </p:cNvPr>
          <p:cNvSpPr>
            <a:spLocks noGrp="1"/>
          </p:cNvSpPr>
          <p:nvPr>
            <p:ph idx="1"/>
          </p:nvPr>
        </p:nvSpPr>
        <p:spPr>
          <a:xfrm>
            <a:off x="2559551" y="1068081"/>
            <a:ext cx="6248783" cy="3834332"/>
          </a:xfrm>
        </p:spPr>
        <p:txBody>
          <a:bodyPr>
            <a:normAutofit/>
          </a:bodyPr>
          <a:lstStyle/>
          <a:p>
            <a:pPr marL="0" indent="0">
              <a:buNone/>
            </a:pPr>
            <a:r>
              <a:rPr lang="en-US" sz="2000" dirty="0">
                <a:solidFill>
                  <a:schemeClr val="tx1">
                    <a:lumMod val="50000"/>
                    <a:lumOff val="50000"/>
                  </a:schemeClr>
                </a:solidFill>
                <a:latin typeface="Arial"/>
                <a:ea typeface="Arial" charset="0"/>
                <a:cs typeface="Arial"/>
              </a:rPr>
              <a:t>We will consult with families by outlining proposed activities for the upcoming year that may require a fee for cost recovery. </a:t>
            </a:r>
            <a:endParaRPr lang="en-US" dirty="0">
              <a:solidFill>
                <a:schemeClr val="tx1">
                  <a:lumMod val="50000"/>
                  <a:lumOff val="50000"/>
                </a:schemeClr>
              </a:solidFill>
              <a:highlight>
                <a:srgbClr val="FFFF00"/>
              </a:highlight>
              <a:latin typeface="Arial"/>
              <a:ea typeface="Arial" charset="0"/>
              <a:cs typeface="Arial"/>
            </a:endParaRPr>
          </a:p>
          <a:p>
            <a:endParaRPr lang="en-CA" sz="2000" dirty="0">
              <a:solidFill>
                <a:srgbClr val="FF0000"/>
              </a:solidFill>
              <a:latin typeface="Arial"/>
              <a:cs typeface="Arial"/>
            </a:endParaRPr>
          </a:p>
          <a:p>
            <a:pPr marL="0" indent="0">
              <a:buNone/>
            </a:pPr>
            <a:r>
              <a:rPr lang="en-CA" sz="2000" dirty="0">
                <a:solidFill>
                  <a:schemeClr val="tx1">
                    <a:lumMod val="50000"/>
                    <a:lumOff val="50000"/>
                  </a:schemeClr>
                </a:solidFill>
                <a:latin typeface="Arial"/>
                <a:cs typeface="Arial"/>
              </a:rPr>
              <a:t>Examples:</a:t>
            </a:r>
          </a:p>
          <a:p>
            <a:pPr lvl="1"/>
            <a:r>
              <a:rPr lang="en-US" dirty="0">
                <a:solidFill>
                  <a:schemeClr val="tx1">
                    <a:lumMod val="50000"/>
                    <a:lumOff val="50000"/>
                  </a:schemeClr>
                </a:solidFill>
                <a:latin typeface="Arial"/>
                <a:cs typeface="Arial"/>
              </a:rPr>
              <a:t>Field trips</a:t>
            </a:r>
          </a:p>
          <a:p>
            <a:pPr lvl="1"/>
            <a:r>
              <a:rPr lang="en-US" dirty="0">
                <a:solidFill>
                  <a:schemeClr val="tx1">
                    <a:lumMod val="50000"/>
                    <a:lumOff val="50000"/>
                  </a:schemeClr>
                </a:solidFill>
                <a:latin typeface="Arial"/>
                <a:cs typeface="Arial"/>
              </a:rPr>
              <a:t>In-school activities</a:t>
            </a:r>
          </a:p>
          <a:p>
            <a:pPr lvl="1"/>
            <a:r>
              <a:rPr lang="en-US" dirty="0">
                <a:solidFill>
                  <a:schemeClr val="tx1">
                    <a:lumMod val="50000"/>
                    <a:lumOff val="50000"/>
                  </a:schemeClr>
                </a:solidFill>
                <a:latin typeface="Arial"/>
                <a:cs typeface="Arial"/>
              </a:rPr>
              <a:t>Artist in residence</a:t>
            </a:r>
          </a:p>
        </p:txBody>
      </p:sp>
    </p:spTree>
    <p:extLst>
      <p:ext uri="{BB962C8B-B14F-4D97-AF65-F5344CB8AC3E}">
        <p14:creationId xmlns:p14="http://schemas.microsoft.com/office/powerpoint/2010/main" val="258973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500" b="1">
                <a:solidFill>
                  <a:srgbClr val="00B0F0"/>
                </a:solidFill>
                <a:latin typeface="Arial"/>
                <a:ea typeface="Arial" charset="0"/>
                <a:cs typeface="Arial"/>
              </a:rPr>
              <a:t>Our 2024-25 School Fees</a:t>
            </a:r>
            <a:endParaRPr lang="en-CA" sz="2500">
              <a:solidFill>
                <a:srgbClr val="00B0F0"/>
              </a:solidFill>
              <a:latin typeface="Arial"/>
              <a:cs typeface="Arial"/>
            </a:endParaRPr>
          </a:p>
        </p:txBody>
      </p:sp>
      <p:sp>
        <p:nvSpPr>
          <p:cNvPr id="5" name="Content Placeholder 4">
            <a:extLst>
              <a:ext uri="{FF2B5EF4-FFF2-40B4-BE49-F238E27FC236}">
                <a16:creationId xmlns:a16="http://schemas.microsoft.com/office/drawing/2014/main" id="{295AF76B-4A0E-4B50-9E77-5BE2A8C41702}"/>
              </a:ext>
            </a:extLst>
          </p:cNvPr>
          <p:cNvSpPr>
            <a:spLocks noGrp="1"/>
          </p:cNvSpPr>
          <p:nvPr>
            <p:ph idx="1"/>
          </p:nvPr>
        </p:nvSpPr>
        <p:spPr>
          <a:xfrm>
            <a:off x="2559551" y="1280161"/>
            <a:ext cx="5982565" cy="3622252"/>
          </a:xfrm>
        </p:spPr>
        <p:txBody>
          <a:bodyPr>
            <a:normAutofit/>
          </a:bodyPr>
          <a:lstStyle/>
          <a:p>
            <a:pPr marL="0" indent="0" fontAlgn="base">
              <a:buClr>
                <a:srgbClr val="00B0F0"/>
              </a:buClr>
              <a:buNone/>
            </a:pPr>
            <a:r>
              <a:rPr lang="en-CA" sz="2000" dirty="0">
                <a:solidFill>
                  <a:schemeClr val="tx1">
                    <a:lumMod val="50000"/>
                    <a:lumOff val="50000"/>
                  </a:schemeClr>
                </a:solidFill>
                <a:latin typeface="Arial"/>
                <a:ea typeface="Arial" charset="0"/>
                <a:cs typeface="Arial"/>
                <a:hlinkClick r:id="rId3">
                  <a:extLst>
                    <a:ext uri="{A12FA001-AC4F-418D-AE19-62706E023703}">
                      <ahyp:hlinkClr xmlns:ahyp="http://schemas.microsoft.com/office/drawing/2018/hyperlinkcolor" val="tx"/>
                    </a:ext>
                  </a:extLst>
                </a:hlinkClick>
              </a:rPr>
              <a:t>https://www.cbe.ab.ca/FormsManuals/School-Fee-Guide.pdf</a:t>
            </a:r>
            <a:r>
              <a:rPr lang="en-CA" sz="2000" dirty="0">
                <a:solidFill>
                  <a:schemeClr val="tx1">
                    <a:lumMod val="50000"/>
                    <a:lumOff val="50000"/>
                  </a:schemeClr>
                </a:solidFill>
                <a:latin typeface="Arial"/>
                <a:ea typeface="Arial" charset="0"/>
                <a:cs typeface="Arial"/>
              </a:rPr>
              <a:t> </a:t>
            </a:r>
          </a:p>
        </p:txBody>
      </p:sp>
    </p:spTree>
    <p:extLst>
      <p:ext uri="{BB962C8B-B14F-4D97-AF65-F5344CB8AC3E}">
        <p14:creationId xmlns:p14="http://schemas.microsoft.com/office/powerpoint/2010/main" val="1765930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ABFEDD-0AEB-4729-8D7F-E7148F806F4A}"/>
              </a:ext>
            </a:extLst>
          </p:cNvPr>
          <p:cNvSpPr/>
          <p:nvPr/>
        </p:nvSpPr>
        <p:spPr>
          <a:xfrm>
            <a:off x="2559551" y="484781"/>
            <a:ext cx="6579146" cy="477054"/>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500" b="1">
                <a:solidFill>
                  <a:srgbClr val="00B0F0"/>
                </a:solidFill>
                <a:latin typeface="Arial"/>
                <a:ea typeface="Arial" charset="0"/>
                <a:cs typeface="Arial"/>
              </a:rPr>
              <a:t>Our 2024-25 School Fees</a:t>
            </a:r>
            <a:endParaRPr lang="en-CA" sz="2500">
              <a:solidFill>
                <a:srgbClr val="00B0F0"/>
              </a:solidFill>
              <a:latin typeface="Arial"/>
              <a:cs typeface="Arial"/>
            </a:endParaRPr>
          </a:p>
        </p:txBody>
      </p:sp>
      <p:sp>
        <p:nvSpPr>
          <p:cNvPr id="3" name="Content Placeholder 2">
            <a:extLst>
              <a:ext uri="{FF2B5EF4-FFF2-40B4-BE49-F238E27FC236}">
                <a16:creationId xmlns:a16="http://schemas.microsoft.com/office/drawing/2014/main" id="{F9F77A55-27D8-452C-B318-9E64567D647B}"/>
              </a:ext>
            </a:extLst>
          </p:cNvPr>
          <p:cNvSpPr>
            <a:spLocks noGrp="1"/>
          </p:cNvSpPr>
          <p:nvPr>
            <p:ph idx="1"/>
          </p:nvPr>
        </p:nvSpPr>
        <p:spPr/>
        <p:txBody>
          <a:bodyPr>
            <a:normAutofit/>
          </a:bodyPr>
          <a:lstStyle/>
          <a:p>
            <a:endParaRPr lang="en-US" sz="2000" dirty="0">
              <a:latin typeface="Arial" charset="0"/>
              <a:ea typeface="Arial" charset="0"/>
              <a:cs typeface="Arial" charset="0"/>
            </a:endParaRPr>
          </a:p>
          <a:p>
            <a:pPr>
              <a:buClr>
                <a:srgbClr val="00B0F0"/>
              </a:buClr>
              <a:buFont typeface="Wingdings" charset="2"/>
              <a:buChar char="§"/>
            </a:pPr>
            <a:r>
              <a:rPr lang="en-US" sz="2000" dirty="0">
                <a:solidFill>
                  <a:schemeClr val="tx1">
                    <a:lumMod val="50000"/>
                    <a:lumOff val="50000"/>
                  </a:schemeClr>
                </a:solidFill>
                <a:latin typeface="Arial"/>
                <a:ea typeface="Arial" charset="0"/>
                <a:cs typeface="Arial"/>
                <a:hlinkClick r:id="rId3"/>
              </a:rPr>
              <a:t>2023-24 Report to Parents on Fees</a:t>
            </a:r>
            <a:endParaRPr lang="en-US" sz="2000" dirty="0">
              <a:solidFill>
                <a:schemeClr val="tx1">
                  <a:lumMod val="50000"/>
                  <a:lumOff val="50000"/>
                </a:schemeClr>
              </a:solidFill>
              <a:latin typeface="Arial"/>
              <a:cs typeface="Arial"/>
            </a:endParaRPr>
          </a:p>
        </p:txBody>
      </p:sp>
      <p:pic>
        <p:nvPicPr>
          <p:cNvPr id="4" name="Picture 3">
            <a:extLst>
              <a:ext uri="{FF2B5EF4-FFF2-40B4-BE49-F238E27FC236}">
                <a16:creationId xmlns:a16="http://schemas.microsoft.com/office/drawing/2014/main" id="{92094A81-5836-D843-A936-11F583890698}"/>
              </a:ext>
            </a:extLst>
          </p:cNvPr>
          <p:cNvPicPr>
            <a:picLocks noChangeAspect="1"/>
          </p:cNvPicPr>
          <p:nvPr/>
        </p:nvPicPr>
        <p:blipFill>
          <a:blip r:embed="rId4"/>
          <a:stretch>
            <a:fillRect/>
          </a:stretch>
        </p:blipFill>
        <p:spPr>
          <a:xfrm>
            <a:off x="3832838" y="1892300"/>
            <a:ext cx="3606800" cy="2832100"/>
          </a:xfrm>
          <a:prstGeom prst="rect">
            <a:avLst/>
          </a:prstGeom>
        </p:spPr>
      </p:pic>
    </p:spTree>
    <p:extLst>
      <p:ext uri="{BB962C8B-B14F-4D97-AF65-F5344CB8AC3E}">
        <p14:creationId xmlns:p14="http://schemas.microsoft.com/office/powerpoint/2010/main" val="1585468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Questions?</a:t>
            </a:r>
            <a:endParaRPr lang="en-US">
              <a:solidFill>
                <a:srgbClr val="00B0F0"/>
              </a:solidFill>
              <a:latin typeface="Arial"/>
              <a:cs typeface="Arial"/>
            </a:endParaRPr>
          </a:p>
        </p:txBody>
      </p:sp>
      <p:sp>
        <p:nvSpPr>
          <p:cNvPr id="5" name="Content Placeholder 4"/>
          <p:cNvSpPr>
            <a:spLocks noGrp="1"/>
          </p:cNvSpPr>
          <p:nvPr>
            <p:ph idx="1"/>
          </p:nvPr>
        </p:nvSpPr>
        <p:spPr>
          <a:xfrm>
            <a:off x="2559551" y="1721223"/>
            <a:ext cx="5994140" cy="3181189"/>
          </a:xfrm>
        </p:spPr>
        <p:txBody>
          <a:bodyPr>
            <a:normAutofit/>
          </a:bodyPr>
          <a:lstStyle/>
          <a:p>
            <a:pPr marL="0" indent="0">
              <a:lnSpc>
                <a:spcPct val="100000"/>
              </a:lnSpc>
              <a:spcBef>
                <a:spcPts val="600"/>
              </a:spcBef>
              <a:spcAft>
                <a:spcPts val="600"/>
              </a:spcAft>
              <a:buClr>
                <a:srgbClr val="00B0F0"/>
              </a:buClr>
              <a:buNone/>
            </a:pPr>
            <a:r>
              <a:rPr lang="en-CA" sz="2000">
                <a:solidFill>
                  <a:schemeClr val="bg1">
                    <a:lumMod val="50000"/>
                  </a:schemeClr>
                </a:solidFill>
                <a:latin typeface="Arial"/>
                <a:cs typeface="Arial"/>
              </a:rPr>
              <a:t>We’ll take a few minutes to answer questions about our school budget and fees.</a:t>
            </a:r>
            <a:endParaRPr lang="en-US">
              <a:solidFill>
                <a:schemeClr val="bg1">
                  <a:lumMod val="50000"/>
                </a:schemeClr>
              </a:solidFill>
            </a:endParaRPr>
          </a:p>
          <a:p>
            <a:pPr marL="342900" indent="-342900">
              <a:lnSpc>
                <a:spcPct val="100000"/>
              </a:lnSpc>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287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0641" y="204395"/>
            <a:ext cx="6564966" cy="1133621"/>
          </a:xfrm>
        </p:spPr>
        <p:txBody>
          <a:bodyPr>
            <a:normAutofit fontScale="90000"/>
          </a:bodyPr>
          <a:lstStyle/>
          <a:p>
            <a:pPr defTabSz="457200">
              <a:lnSpc>
                <a:spcPct val="100000"/>
              </a:lnSpc>
              <a:spcBef>
                <a:spcPts val="0"/>
              </a:spcBef>
            </a:pPr>
            <a:br>
              <a:rPr lang="en-US" b="1">
                <a:latin typeface="Arial" panose="020B0604020202020204" pitchFamily="34" charset="0"/>
                <a:ea typeface="+mn-ea"/>
                <a:cs typeface="Arial" panose="020B0604020202020204" pitchFamily="34" charset="0"/>
              </a:rPr>
            </a:br>
            <a:r>
              <a:rPr lang="en-US" b="1">
                <a:solidFill>
                  <a:srgbClr val="00B0F0"/>
                </a:solidFill>
                <a:latin typeface="Arial"/>
                <a:ea typeface="+mn-ea"/>
                <a:cs typeface="Arial"/>
              </a:rPr>
              <a:t>2025 School Planning</a:t>
            </a:r>
            <a:br>
              <a:rPr lang="en-US" b="1">
                <a:latin typeface="Arial" panose="020B0604020202020204" pitchFamily="34" charset="0"/>
                <a:ea typeface="+mn-ea"/>
                <a:cs typeface="Arial" panose="020B0604020202020204" pitchFamily="34" charset="0"/>
              </a:rPr>
            </a:br>
            <a:endParaRPr lang="en-US"/>
          </a:p>
        </p:txBody>
      </p:sp>
      <p:sp>
        <p:nvSpPr>
          <p:cNvPr id="5" name="Content Placeholder 4"/>
          <p:cNvSpPr>
            <a:spLocks noGrp="1"/>
          </p:cNvSpPr>
          <p:nvPr>
            <p:ph idx="1"/>
          </p:nvPr>
        </p:nvSpPr>
        <p:spPr>
          <a:xfrm>
            <a:off x="2580641" y="1541417"/>
            <a:ext cx="5961475" cy="3834332"/>
          </a:xfrm>
        </p:spPr>
        <p:txBody>
          <a:bodyPr/>
          <a:lstStyle/>
          <a:p>
            <a:pPr marL="284400" lvl="0" indent="-284400" defTabSz="457200">
              <a:lnSpc>
                <a:spcPct val="100000"/>
              </a:lnSpc>
              <a:spcBef>
                <a:spcPts val="600"/>
              </a:spcBef>
              <a:spcAft>
                <a:spcPts val="600"/>
              </a:spcAft>
              <a:buClr>
                <a:srgbClr val="00B0F0"/>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Welcome</a:t>
            </a:r>
          </a:p>
          <a:p>
            <a:pPr marL="284400" lvl="0" indent="-284400" defTabSz="457200">
              <a:lnSpc>
                <a:spcPct val="100000"/>
              </a:lnSpc>
              <a:spcBef>
                <a:spcPts val="600"/>
              </a:spcBef>
              <a:spcAft>
                <a:spcPts val="600"/>
              </a:spcAft>
              <a:buClr>
                <a:srgbClr val="00B0F0"/>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Agenda</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Presentation</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Q &amp; A</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Gather feedback</a:t>
            </a:r>
          </a:p>
          <a:p>
            <a:pPr marL="741600" lvl="2" indent="-284400" defTabSz="457200">
              <a:lnSpc>
                <a:spcPct val="100000"/>
              </a:lnSpc>
              <a:spcBef>
                <a:spcPts val="600"/>
              </a:spcBef>
              <a:spcAft>
                <a:spcPts val="600"/>
              </a:spcAft>
              <a:buClr>
                <a:schemeClr val="bg2">
                  <a:lumMod val="50000"/>
                </a:schemeClr>
              </a:buClr>
              <a:buFont typeface="Wingdings" panose="05000000000000000000" pitchFamily="2" charset="2"/>
              <a:buChar char="§"/>
            </a:pPr>
            <a:r>
              <a:rPr lang="en-CA" sz="2000">
                <a:solidFill>
                  <a:prstClr val="white">
                    <a:lumMod val="50000"/>
                  </a:prstClr>
                </a:solidFill>
                <a:latin typeface="Arial" panose="020B0604020202020204" pitchFamily="34" charset="0"/>
                <a:cs typeface="Arial" panose="020B0604020202020204" pitchFamily="34" charset="0"/>
              </a:rPr>
              <a:t>Meeting evaluation</a:t>
            </a:r>
          </a:p>
          <a:p>
            <a:endParaRPr lang="en-US"/>
          </a:p>
        </p:txBody>
      </p:sp>
    </p:spTree>
    <p:extLst>
      <p:ext uri="{BB962C8B-B14F-4D97-AF65-F5344CB8AC3E}">
        <p14:creationId xmlns:p14="http://schemas.microsoft.com/office/powerpoint/2010/main" val="271842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Gathering Your Feedback</a:t>
            </a:r>
          </a:p>
        </p:txBody>
      </p:sp>
      <p:sp>
        <p:nvSpPr>
          <p:cNvPr id="5" name="Content Placeholder 4"/>
          <p:cNvSpPr>
            <a:spLocks noGrp="1"/>
          </p:cNvSpPr>
          <p:nvPr>
            <p:ph idx="1"/>
          </p:nvPr>
        </p:nvSpPr>
        <p:spPr>
          <a:xfrm>
            <a:off x="2559552" y="1268953"/>
            <a:ext cx="5994140" cy="2652807"/>
          </a:xfrm>
        </p:spPr>
        <p:txBody>
          <a:bodyPr>
            <a:normAutofit/>
          </a:bodyPr>
          <a:lstStyle/>
          <a:p>
            <a:pPr marL="0" indent="0">
              <a:lnSpc>
                <a:spcPct val="120000"/>
              </a:lnSpc>
              <a:spcBef>
                <a:spcPts val="600"/>
              </a:spcBef>
              <a:spcAft>
                <a:spcPts val="600"/>
              </a:spcAft>
              <a:buClr>
                <a:srgbClr val="00B0F0"/>
              </a:buClr>
              <a:buNone/>
            </a:pPr>
            <a:r>
              <a:rPr lang="en-CA" sz="2000">
                <a:solidFill>
                  <a:schemeClr val="bg1">
                    <a:lumMod val="50000"/>
                  </a:schemeClr>
                </a:solidFill>
                <a:latin typeface="Arial"/>
                <a:cs typeface="Arial"/>
              </a:rPr>
              <a:t>Feedback</a:t>
            </a:r>
            <a:r>
              <a:rPr lang="en-CA" sz="2000">
                <a:solidFill>
                  <a:schemeClr val="bg1">
                    <a:lumMod val="50000"/>
                  </a:schemeClr>
                </a:solidFill>
                <a:latin typeface="Arial"/>
                <a:ea typeface="Arial" charset="0"/>
                <a:cs typeface="Arial"/>
              </a:rPr>
              <a:t> </a:t>
            </a:r>
            <a:r>
              <a:rPr lang="en-CA" sz="2000">
                <a:solidFill>
                  <a:schemeClr val="tx1">
                    <a:lumMod val="50000"/>
                    <a:lumOff val="50000"/>
                  </a:schemeClr>
                </a:solidFill>
                <a:latin typeface="Arial"/>
                <a:ea typeface="Arial" charset="0"/>
                <a:cs typeface="Arial"/>
              </a:rPr>
              <a:t>is important as we consider school planning. When students, families and staff work closely together, students achieve greater success in their learning.</a:t>
            </a:r>
            <a:endParaRPr lang="en-CA" sz="2000">
              <a:solidFill>
                <a:schemeClr val="tx1">
                  <a:lumMod val="50000"/>
                  <a:lumOff val="50000"/>
                </a:schemeClr>
              </a:solidFill>
              <a:latin typeface="Arial"/>
              <a:cs typeface="Arial"/>
            </a:endParaRPr>
          </a:p>
          <a:p>
            <a:pPr marL="0" indent="0">
              <a:lnSpc>
                <a:spcPct val="120000"/>
              </a:lnSpc>
              <a:spcBef>
                <a:spcPts val="600"/>
              </a:spcBef>
              <a:spcAft>
                <a:spcPts val="600"/>
              </a:spcAft>
              <a:buClr>
                <a:srgbClr val="00B0F0"/>
              </a:buClr>
              <a:buNone/>
            </a:pPr>
            <a:r>
              <a:rPr lang="en-CA" sz="2000">
                <a:solidFill>
                  <a:schemeClr val="bg1">
                    <a:lumMod val="50000"/>
                  </a:schemeClr>
                </a:solidFill>
                <a:latin typeface="Arial"/>
                <a:cs typeface="Arial"/>
              </a:rPr>
              <a:t>We’d now like to gather your feedback on some specific questions.</a:t>
            </a:r>
          </a:p>
          <a:p>
            <a:pPr marL="0" indent="0">
              <a:lnSpc>
                <a:spcPct val="120000"/>
              </a:lnSpc>
              <a:spcBef>
                <a:spcPts val="600"/>
              </a:spcBef>
              <a:spcAft>
                <a:spcPts val="600"/>
              </a:spcAft>
              <a:buClr>
                <a:srgbClr val="00B0F0"/>
              </a:buClr>
              <a:buNone/>
            </a:pPr>
            <a:endParaRPr lang="en-CA" sz="2900">
              <a:solidFill>
                <a:schemeClr val="bg1">
                  <a:lumMod val="50000"/>
                </a:schemeClr>
              </a:solidFill>
              <a:latin typeface="Arial" panose="020B0604020202020204" pitchFamily="34" charset="0"/>
              <a:cs typeface="Arial" panose="020B0604020202020204" pitchFamily="34" charset="0"/>
            </a:endParaRPr>
          </a:p>
          <a:p>
            <a:pPr marL="175895" indent="0">
              <a:lnSpc>
                <a:spcPct val="120000"/>
              </a:lnSpc>
              <a:spcBef>
                <a:spcPts val="600"/>
              </a:spcBef>
              <a:spcAft>
                <a:spcPts val="600"/>
              </a:spcAft>
              <a:buClr>
                <a:srgbClr val="00B0F0"/>
              </a:buClr>
              <a:buNone/>
            </a:pPr>
            <a:endParaRPr lang="en-CA" sz="290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
        <p:nvSpPr>
          <p:cNvPr id="6" name="Content Placeholder 4"/>
          <p:cNvSpPr txBox="1">
            <a:spLocks/>
          </p:cNvSpPr>
          <p:nvPr/>
        </p:nvSpPr>
        <p:spPr>
          <a:xfrm>
            <a:off x="2559551" y="3931486"/>
            <a:ext cx="5994141" cy="11205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5895" indent="0">
              <a:lnSpc>
                <a:spcPct val="120000"/>
              </a:lnSpc>
              <a:spcBef>
                <a:spcPts val="600"/>
              </a:spcBef>
              <a:spcAft>
                <a:spcPts val="600"/>
              </a:spcAft>
              <a:buClr>
                <a:srgbClr val="00B0F0"/>
              </a:buClr>
              <a:buFont typeface="Arial"/>
              <a:buNone/>
            </a:pPr>
            <a:endParaRPr lang="en-CA" sz="2900" dirty="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899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0" y="517004"/>
            <a:ext cx="6581735" cy="708918"/>
          </a:xfrm>
        </p:spPr>
        <p:txBody>
          <a:bodyPr>
            <a:normAutofit/>
          </a:bodyPr>
          <a:lstStyle/>
          <a:p>
            <a:r>
              <a:rPr lang="en-CA" sz="2500" b="1">
                <a:solidFill>
                  <a:srgbClr val="00B0F0"/>
                </a:solidFill>
                <a:latin typeface="Arial"/>
                <a:cs typeface="Arial"/>
              </a:rPr>
              <a:t>Gathering Your Feedback</a:t>
            </a:r>
          </a:p>
        </p:txBody>
      </p:sp>
      <p:sp>
        <p:nvSpPr>
          <p:cNvPr id="5" name="Content Placeholder 4"/>
          <p:cNvSpPr>
            <a:spLocks noGrp="1"/>
          </p:cNvSpPr>
          <p:nvPr>
            <p:ph idx="1"/>
          </p:nvPr>
        </p:nvSpPr>
        <p:spPr>
          <a:xfrm>
            <a:off x="2559551" y="1391616"/>
            <a:ext cx="5982565" cy="3258442"/>
          </a:xfrm>
        </p:spPr>
        <p:txBody>
          <a:bodyPr>
            <a:normAutofit fontScale="92500" lnSpcReduction="20000"/>
          </a:bodyPr>
          <a:lstStyle/>
          <a:p>
            <a:pPr marL="0" indent="0">
              <a:lnSpc>
                <a:spcPct val="120000"/>
              </a:lnSpc>
              <a:spcBef>
                <a:spcPts val="600"/>
              </a:spcBef>
              <a:spcAft>
                <a:spcPts val="600"/>
              </a:spcAft>
              <a:buClr>
                <a:srgbClr val="00B0F0"/>
              </a:buClr>
              <a:buNone/>
            </a:pPr>
            <a:r>
              <a:rPr lang="en-CA" sz="2200" b="1">
                <a:solidFill>
                  <a:schemeClr val="bg1">
                    <a:lumMod val="50000"/>
                  </a:schemeClr>
                </a:solidFill>
                <a:latin typeface="Arial" panose="020B0604020202020204" pitchFamily="34" charset="0"/>
                <a:cs typeface="Arial" panose="020B0604020202020204" pitchFamily="34" charset="0"/>
              </a:rPr>
              <a:t>School Development Plan (SDP)</a:t>
            </a:r>
          </a:p>
          <a:p>
            <a:pPr marL="0" indent="0">
              <a:lnSpc>
                <a:spcPct val="120000"/>
              </a:lnSpc>
              <a:spcBef>
                <a:spcPts val="600"/>
              </a:spcBef>
              <a:spcAft>
                <a:spcPts val="600"/>
              </a:spcAft>
              <a:buClr>
                <a:srgbClr val="00B0F0"/>
              </a:buClr>
              <a:buNone/>
            </a:pPr>
            <a:r>
              <a:rPr lang="en-CA" sz="2200">
                <a:solidFill>
                  <a:schemeClr val="tx1">
                    <a:lumMod val="50000"/>
                    <a:lumOff val="50000"/>
                  </a:schemeClr>
                </a:solidFill>
                <a:latin typeface="Arial" charset="0"/>
                <a:ea typeface="Arial" charset="0"/>
                <a:cs typeface="Arial" charset="0"/>
              </a:rPr>
              <a:t>We share SDP information and updates in different ways. In what ways have you learned about our SDP?</a:t>
            </a:r>
          </a:p>
          <a:p>
            <a:pPr>
              <a:lnSpc>
                <a:spcPct val="120000"/>
              </a:lnSpc>
              <a:spcBef>
                <a:spcPts val="600"/>
              </a:spcBef>
              <a:spcAft>
                <a:spcPts val="600"/>
              </a:spcAft>
              <a:buClr>
                <a:srgbClr val="00B0F0"/>
              </a:buClr>
              <a:buFont typeface="Wingdings" charset="2"/>
              <a:buChar char="§"/>
            </a:pPr>
            <a:r>
              <a:rPr lang="en-CA" sz="2200">
                <a:solidFill>
                  <a:schemeClr val="tx1">
                    <a:lumMod val="50000"/>
                    <a:lumOff val="50000"/>
                  </a:schemeClr>
                </a:solidFill>
                <a:latin typeface="Arial" charset="0"/>
                <a:ea typeface="Arial" charset="0"/>
                <a:cs typeface="Arial" charset="0"/>
              </a:rPr>
              <a:t>School website </a:t>
            </a:r>
          </a:p>
          <a:p>
            <a:pPr>
              <a:lnSpc>
                <a:spcPct val="120000"/>
              </a:lnSpc>
              <a:spcBef>
                <a:spcPts val="600"/>
              </a:spcBef>
              <a:spcAft>
                <a:spcPts val="600"/>
              </a:spcAft>
              <a:buClr>
                <a:srgbClr val="00B0F0"/>
              </a:buClr>
              <a:buFont typeface="Wingdings" charset="2"/>
              <a:buChar char="§"/>
            </a:pPr>
            <a:r>
              <a:rPr lang="en-CA" sz="2200">
                <a:solidFill>
                  <a:schemeClr val="tx1">
                    <a:lumMod val="50000"/>
                    <a:lumOff val="50000"/>
                  </a:schemeClr>
                </a:solidFill>
                <a:latin typeface="Arial" charset="0"/>
                <a:ea typeface="Arial" charset="0"/>
                <a:cs typeface="Arial" charset="0"/>
              </a:rPr>
              <a:t>School council meeting</a:t>
            </a:r>
            <a:r>
              <a:rPr lang="en-CA" sz="2200" b="1">
                <a:solidFill>
                  <a:schemeClr val="tx1">
                    <a:lumMod val="50000"/>
                    <a:lumOff val="50000"/>
                  </a:schemeClr>
                </a:solidFill>
                <a:latin typeface="Arial" charset="0"/>
                <a:ea typeface="Arial" charset="0"/>
                <a:cs typeface="Arial" charset="0"/>
              </a:rPr>
              <a:t> </a:t>
            </a:r>
            <a:r>
              <a:rPr lang="en-CA" sz="2200">
                <a:solidFill>
                  <a:schemeClr val="tx1">
                    <a:lumMod val="50000"/>
                    <a:lumOff val="50000"/>
                  </a:schemeClr>
                </a:solidFill>
                <a:latin typeface="Arial" charset="0"/>
                <a:ea typeface="Arial" charset="0"/>
                <a:cs typeface="Arial" charset="0"/>
              </a:rPr>
              <a:t> </a:t>
            </a:r>
          </a:p>
          <a:p>
            <a:pPr>
              <a:lnSpc>
                <a:spcPct val="120000"/>
              </a:lnSpc>
              <a:spcBef>
                <a:spcPts val="600"/>
              </a:spcBef>
              <a:spcAft>
                <a:spcPts val="600"/>
              </a:spcAft>
              <a:buClr>
                <a:srgbClr val="00B0F0"/>
              </a:buClr>
              <a:buFont typeface="Wingdings" charset="2"/>
              <a:buChar char="§"/>
            </a:pPr>
            <a:r>
              <a:rPr lang="en-CA" sz="2200">
                <a:solidFill>
                  <a:schemeClr val="tx1">
                    <a:lumMod val="50000"/>
                    <a:lumOff val="50000"/>
                  </a:schemeClr>
                </a:solidFill>
                <a:latin typeface="Arial" charset="0"/>
                <a:ea typeface="Arial" charset="0"/>
                <a:cs typeface="Arial" charset="0"/>
              </a:rPr>
              <a:t>SchoolMessenger</a:t>
            </a:r>
            <a:r>
              <a:rPr lang="en-CA" sz="2200" b="1">
                <a:solidFill>
                  <a:schemeClr val="tx1">
                    <a:lumMod val="50000"/>
                    <a:lumOff val="50000"/>
                  </a:schemeClr>
                </a:solidFill>
                <a:latin typeface="Arial" charset="0"/>
                <a:ea typeface="Arial" charset="0"/>
                <a:cs typeface="Arial" charset="0"/>
              </a:rPr>
              <a:t> </a:t>
            </a:r>
            <a:r>
              <a:rPr lang="en-CA" sz="2200">
                <a:solidFill>
                  <a:schemeClr val="tx1">
                    <a:lumMod val="50000"/>
                    <a:lumOff val="50000"/>
                  </a:schemeClr>
                </a:solidFill>
                <a:latin typeface="Arial" charset="0"/>
                <a:ea typeface="Arial" charset="0"/>
                <a:cs typeface="Arial" charset="0"/>
              </a:rPr>
              <a:t> </a:t>
            </a:r>
          </a:p>
          <a:p>
            <a:pPr fontAlgn="base">
              <a:buClr>
                <a:srgbClr val="00B0F0"/>
              </a:buClr>
              <a:buFont typeface="Wingdings" charset="2"/>
              <a:buChar char="§"/>
            </a:pPr>
            <a:r>
              <a:rPr lang="en-CA" sz="2200">
                <a:solidFill>
                  <a:schemeClr val="tx1">
                    <a:lumMod val="50000"/>
                    <a:lumOff val="50000"/>
                  </a:schemeClr>
                </a:solidFill>
                <a:latin typeface="Arial" charset="0"/>
                <a:ea typeface="Arial" charset="0"/>
                <a:cs typeface="Arial" charset="0"/>
              </a:rPr>
              <a:t>Other</a:t>
            </a:r>
            <a:r>
              <a:rPr lang="en-CA" sz="2200" b="1">
                <a:solidFill>
                  <a:schemeClr val="tx1">
                    <a:lumMod val="50000"/>
                    <a:lumOff val="50000"/>
                  </a:schemeClr>
                </a:solidFill>
                <a:latin typeface="Arial" charset="0"/>
                <a:ea typeface="Arial" charset="0"/>
                <a:cs typeface="Arial" charset="0"/>
              </a:rPr>
              <a:t> </a:t>
            </a:r>
            <a:r>
              <a:rPr lang="en-CA" sz="2200">
                <a:solidFill>
                  <a:schemeClr val="tx1">
                    <a:lumMod val="50000"/>
                    <a:lumOff val="50000"/>
                  </a:schemeClr>
                </a:solidFill>
                <a:latin typeface="Arial" charset="0"/>
                <a:ea typeface="Arial" charset="0"/>
                <a:cs typeface="Arial" charset="0"/>
              </a:rPr>
              <a:t> </a:t>
            </a:r>
          </a:p>
          <a:p>
            <a:pPr>
              <a:lnSpc>
                <a:spcPct val="120000"/>
              </a:lnSpc>
              <a:spcBef>
                <a:spcPts val="600"/>
              </a:spcBef>
              <a:spcAft>
                <a:spcPts val="600"/>
              </a:spcAft>
              <a:buClr>
                <a:srgbClr val="00B0F0"/>
              </a:buClr>
              <a:buFont typeface="Wingdings" charset="2"/>
              <a:buChar char="§"/>
            </a:pPr>
            <a:endParaRPr lang="en-CA" sz="2000">
              <a:solidFill>
                <a:schemeClr val="bg1">
                  <a:lumMod val="50000"/>
                </a:schemeClr>
              </a:solidFill>
              <a:latin typeface="Arial"/>
              <a:cs typeface="Arial"/>
            </a:endParaRPr>
          </a:p>
          <a:p>
            <a:pPr marL="283845" indent="-283845">
              <a:lnSpc>
                <a:spcPct val="120000"/>
              </a:lnSpc>
              <a:spcBef>
                <a:spcPts val="600"/>
              </a:spcBef>
              <a:spcAft>
                <a:spcPts val="600"/>
              </a:spcAft>
              <a:buClr>
                <a:srgbClr val="00B0F0"/>
              </a:buClr>
              <a:buFont typeface="Wingdings" panose="05000000000000000000" pitchFamily="2" charset="2"/>
              <a:buChar char="§"/>
            </a:pPr>
            <a:endParaRPr lang="en-CA" sz="2000">
              <a:solidFill>
                <a:schemeClr val="bg1">
                  <a:lumMod val="50000"/>
                </a:schemeClr>
              </a:solidFill>
              <a:latin typeface="Arial" panose="020B0604020202020204" pitchFamily="34" charset="0"/>
              <a:cs typeface="Arial" panose="020B0604020202020204" pitchFamily="34" charset="0"/>
            </a:endParaRPr>
          </a:p>
          <a:p>
            <a:pPr marL="283845" indent="-283845">
              <a:lnSpc>
                <a:spcPct val="120000"/>
              </a:lnSpc>
              <a:spcBef>
                <a:spcPts val="600"/>
              </a:spcBef>
              <a:spcAft>
                <a:spcPts val="600"/>
              </a:spcAft>
              <a:buClr>
                <a:srgbClr val="00B0F0"/>
              </a:buClr>
              <a:buFont typeface="Wingdings" panose="05000000000000000000" pitchFamily="2" charset="2"/>
              <a:buChar char="§"/>
            </a:pPr>
            <a:endParaRPr lang="en-CA" sz="2900">
              <a:solidFill>
                <a:schemeClr val="bg1">
                  <a:lumMod val="50000"/>
                </a:schemeClr>
              </a:solidFill>
              <a:latin typeface="Arial" panose="020B0604020202020204" pitchFamily="34" charset="0"/>
              <a:cs typeface="Arial" panose="020B0604020202020204" pitchFamily="34" charset="0"/>
            </a:endParaRPr>
          </a:p>
          <a:p>
            <a:pPr marL="175895" indent="0">
              <a:lnSpc>
                <a:spcPct val="120000"/>
              </a:lnSpc>
              <a:spcBef>
                <a:spcPts val="600"/>
              </a:spcBef>
              <a:spcAft>
                <a:spcPts val="600"/>
              </a:spcAft>
              <a:buClr>
                <a:srgbClr val="00B0F0"/>
              </a:buClr>
              <a:buNone/>
            </a:pPr>
            <a:endParaRPr lang="en-CA" sz="290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5783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0" y="517004"/>
            <a:ext cx="6586883" cy="708918"/>
          </a:xfrm>
        </p:spPr>
        <p:txBody>
          <a:bodyPr>
            <a:normAutofit/>
          </a:bodyPr>
          <a:lstStyle/>
          <a:p>
            <a:r>
              <a:rPr lang="en-CA" sz="2500" b="1">
                <a:solidFill>
                  <a:srgbClr val="00B0F0"/>
                </a:solidFill>
                <a:latin typeface="Arial"/>
                <a:cs typeface="Arial"/>
              </a:rPr>
              <a:t>Gathering Your Feedback</a:t>
            </a:r>
            <a:endParaRPr lang="en-US">
              <a:solidFill>
                <a:srgbClr val="00B0F0"/>
              </a:solidFill>
            </a:endParaRPr>
          </a:p>
        </p:txBody>
      </p:sp>
      <p:sp>
        <p:nvSpPr>
          <p:cNvPr id="5" name="Content Placeholder 4"/>
          <p:cNvSpPr>
            <a:spLocks noGrp="1"/>
          </p:cNvSpPr>
          <p:nvPr>
            <p:ph idx="1"/>
          </p:nvPr>
        </p:nvSpPr>
        <p:spPr>
          <a:xfrm>
            <a:off x="2559552" y="1391616"/>
            <a:ext cx="5994140" cy="3448916"/>
          </a:xfrm>
        </p:spPr>
        <p:txBody>
          <a:bodyPr>
            <a:normAutofit/>
          </a:bodyPr>
          <a:lstStyle/>
          <a:p>
            <a:pPr marL="0" indent="0">
              <a:lnSpc>
                <a:spcPct val="120000"/>
              </a:lnSpc>
              <a:spcBef>
                <a:spcPts val="600"/>
              </a:spcBef>
              <a:spcAft>
                <a:spcPts val="600"/>
              </a:spcAft>
              <a:buClr>
                <a:srgbClr val="00B0F0"/>
              </a:buClr>
              <a:buNone/>
            </a:pPr>
            <a:r>
              <a:rPr lang="en-CA" sz="2000" b="1" dirty="0">
                <a:solidFill>
                  <a:schemeClr val="bg1">
                    <a:lumMod val="50000"/>
                  </a:schemeClr>
                </a:solidFill>
                <a:latin typeface="Arial"/>
                <a:ea typeface="Arial" charset="0"/>
                <a:cs typeface="Arial"/>
              </a:rPr>
              <a:t>School Development Plan (SDP)</a:t>
            </a:r>
          </a:p>
          <a:p>
            <a:pPr marL="0" indent="0">
              <a:lnSpc>
                <a:spcPct val="120000"/>
              </a:lnSpc>
              <a:spcBef>
                <a:spcPts val="600"/>
              </a:spcBef>
              <a:spcAft>
                <a:spcPts val="600"/>
              </a:spcAft>
              <a:buNone/>
            </a:pPr>
            <a:r>
              <a:rPr lang="en-CA" sz="2000" dirty="0">
                <a:solidFill>
                  <a:schemeClr val="tx1">
                    <a:lumMod val="50000"/>
                    <a:lumOff val="50000"/>
                  </a:schemeClr>
                </a:solidFill>
                <a:latin typeface="Arial"/>
                <a:ea typeface="+mn-lt"/>
                <a:cs typeface="+mn-lt"/>
              </a:rPr>
              <a:t>The SDP is developed with all students in mind.</a:t>
            </a:r>
            <a:r>
              <a:rPr lang="en-CA" sz="2000" dirty="0">
                <a:solidFill>
                  <a:schemeClr val="tx1">
                    <a:lumMod val="50000"/>
                    <a:lumOff val="50000"/>
                  </a:schemeClr>
                </a:solidFill>
                <a:latin typeface="Arial"/>
                <a:ea typeface="+mn-lt"/>
                <a:cs typeface="Calibri"/>
              </a:rPr>
              <a:t> D</a:t>
            </a:r>
            <a:r>
              <a:rPr lang="en-CA" sz="2000" dirty="0">
                <a:solidFill>
                  <a:schemeClr val="tx1">
                    <a:lumMod val="50000"/>
                    <a:lumOff val="50000"/>
                  </a:schemeClr>
                </a:solidFill>
                <a:latin typeface="Arial"/>
                <a:ea typeface="+mn-lt"/>
                <a:cs typeface="Arial"/>
              </a:rPr>
              <a:t>o</a:t>
            </a:r>
            <a:r>
              <a:rPr lang="en-CA" sz="2000" dirty="0">
                <a:solidFill>
                  <a:schemeClr val="tx1">
                    <a:lumMod val="50000"/>
                    <a:lumOff val="50000"/>
                  </a:schemeClr>
                </a:solidFill>
                <a:latin typeface="Arial"/>
                <a:ea typeface="Arial" charset="0"/>
                <a:cs typeface="Arial"/>
              </a:rPr>
              <a:t> you agree that:</a:t>
            </a:r>
            <a:r>
              <a:rPr lang="en-CA" sz="2000" b="1" dirty="0">
                <a:solidFill>
                  <a:schemeClr val="tx1">
                    <a:lumMod val="50000"/>
                    <a:lumOff val="50000"/>
                  </a:schemeClr>
                </a:solidFill>
                <a:latin typeface="Arial"/>
                <a:ea typeface="Arial" charset="0"/>
                <a:cs typeface="Arial"/>
              </a:rPr>
              <a:t> </a:t>
            </a:r>
            <a:r>
              <a:rPr lang="en-CA" sz="2000" dirty="0">
                <a:solidFill>
                  <a:schemeClr val="tx1">
                    <a:lumMod val="50000"/>
                    <a:lumOff val="50000"/>
                  </a:schemeClr>
                </a:solidFill>
                <a:latin typeface="Arial"/>
                <a:ea typeface="Arial" charset="0"/>
                <a:cs typeface="Arial"/>
              </a:rPr>
              <a:t> </a:t>
            </a:r>
            <a:endParaRPr lang="en-CA" dirty="0">
              <a:solidFill>
                <a:schemeClr val="tx1">
                  <a:lumMod val="50000"/>
                  <a:lumOff val="50000"/>
                </a:schemeClr>
              </a:solidFill>
              <a:latin typeface="Arial"/>
              <a:cs typeface="Arial"/>
            </a:endParaRPr>
          </a:p>
          <a:p>
            <a:pPr fontAlgn="base"/>
            <a:r>
              <a:rPr lang="en-CA" sz="2000" dirty="0">
                <a:solidFill>
                  <a:schemeClr val="tx1">
                    <a:lumMod val="50000"/>
                    <a:lumOff val="50000"/>
                  </a:schemeClr>
                </a:solidFill>
                <a:latin typeface="Arial"/>
                <a:ea typeface="Arial" charset="0"/>
                <a:cs typeface="Arial"/>
              </a:rPr>
              <a:t>Your child's learning can benefit from the goal(s), outcome(s), actions and resources in the SDP?</a:t>
            </a:r>
          </a:p>
          <a:p>
            <a:pPr fontAlgn="base"/>
            <a:r>
              <a:rPr lang="en-CA" sz="2000" dirty="0">
                <a:solidFill>
                  <a:schemeClr val="tx1">
                    <a:lumMod val="50000"/>
                    <a:lumOff val="50000"/>
                  </a:schemeClr>
                </a:solidFill>
                <a:latin typeface="Arial"/>
                <a:ea typeface="Arial" charset="0"/>
                <a:cs typeface="Arial"/>
              </a:rPr>
              <a:t>The learning of all students is reflected and prioritized in the goal(s), outcome(s), actions and resources in the SDP?</a:t>
            </a:r>
            <a:endParaRPr lang="en-CA" sz="2000" dirty="0">
              <a:solidFill>
                <a:schemeClr val="tx1">
                  <a:lumMod val="50000"/>
                  <a:lumOff val="50000"/>
                </a:schemeClr>
              </a:solidFill>
              <a:latin typeface="Arial"/>
              <a:cs typeface="Arial"/>
            </a:endParaRPr>
          </a:p>
          <a:p>
            <a:pPr>
              <a:lnSpc>
                <a:spcPct val="120000"/>
              </a:lnSpc>
              <a:spcBef>
                <a:spcPts val="600"/>
              </a:spcBef>
              <a:spcAft>
                <a:spcPts val="600"/>
              </a:spcAft>
              <a:buClr>
                <a:srgbClr val="00B0F0"/>
              </a:buClr>
              <a:buFont typeface="Wingdings" charset="2"/>
              <a:buChar char="§"/>
            </a:pPr>
            <a:endParaRPr lang="en-CA" sz="2200">
              <a:solidFill>
                <a:schemeClr val="tx1">
                  <a:lumMod val="50000"/>
                  <a:lumOff val="50000"/>
                </a:schemeClr>
              </a:solidFill>
              <a:latin typeface="Arial" panose="020B0604020202020204" pitchFamily="34" charset="0"/>
              <a:cs typeface="Arial" panose="020B0604020202020204" pitchFamily="34" charset="0"/>
            </a:endParaRPr>
          </a:p>
          <a:p>
            <a:pPr marL="175895" indent="0">
              <a:lnSpc>
                <a:spcPct val="120000"/>
              </a:lnSpc>
              <a:spcBef>
                <a:spcPts val="600"/>
              </a:spcBef>
              <a:spcAft>
                <a:spcPts val="600"/>
              </a:spcAft>
              <a:buClr>
                <a:srgbClr val="00B0F0"/>
              </a:buClr>
              <a:buNone/>
            </a:pPr>
            <a:endParaRPr lang="en-CA" sz="290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2450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86884" cy="708918"/>
          </a:xfrm>
        </p:spPr>
        <p:txBody>
          <a:bodyPr>
            <a:normAutofit/>
          </a:bodyPr>
          <a:lstStyle/>
          <a:p>
            <a:r>
              <a:rPr lang="en-CA" sz="2500" b="1">
                <a:solidFill>
                  <a:srgbClr val="00B0F0"/>
                </a:solidFill>
                <a:latin typeface="Arial"/>
                <a:cs typeface="Arial"/>
              </a:rPr>
              <a:t>Gathering Your Feedback</a:t>
            </a:r>
            <a:endParaRPr lang="en-US">
              <a:solidFill>
                <a:srgbClr val="00B0F0"/>
              </a:solidFill>
              <a:latin typeface="Arial"/>
              <a:cs typeface="Arial"/>
            </a:endParaRPr>
          </a:p>
        </p:txBody>
      </p:sp>
      <p:sp>
        <p:nvSpPr>
          <p:cNvPr id="5" name="Content Placeholder 4"/>
          <p:cNvSpPr>
            <a:spLocks noGrp="1"/>
          </p:cNvSpPr>
          <p:nvPr>
            <p:ph idx="1"/>
          </p:nvPr>
        </p:nvSpPr>
        <p:spPr>
          <a:xfrm>
            <a:off x="2559551" y="1391615"/>
            <a:ext cx="5970991" cy="3481467"/>
          </a:xfrm>
        </p:spPr>
        <p:txBody>
          <a:bodyPr>
            <a:normAutofit/>
          </a:bodyPr>
          <a:lstStyle/>
          <a:p>
            <a:pPr marL="0" indent="0">
              <a:lnSpc>
                <a:spcPct val="120000"/>
              </a:lnSpc>
              <a:spcBef>
                <a:spcPts val="600"/>
              </a:spcBef>
              <a:spcAft>
                <a:spcPts val="600"/>
              </a:spcAft>
              <a:buClr>
                <a:srgbClr val="00B0F0"/>
              </a:buClr>
              <a:buNone/>
            </a:pPr>
            <a:r>
              <a:rPr lang="en-CA" sz="2000" b="1" dirty="0">
                <a:solidFill>
                  <a:schemeClr val="bg1">
                    <a:lumMod val="50000"/>
                  </a:schemeClr>
                </a:solidFill>
                <a:latin typeface="Arial"/>
                <a:cs typeface="Arial"/>
              </a:rPr>
              <a:t>Sch</a:t>
            </a:r>
            <a:r>
              <a:rPr lang="en-CA" sz="2000" b="1" dirty="0">
                <a:solidFill>
                  <a:schemeClr val="tx1">
                    <a:lumMod val="50000"/>
                    <a:lumOff val="50000"/>
                  </a:schemeClr>
                </a:solidFill>
                <a:latin typeface="Arial"/>
                <a:cs typeface="Arial"/>
              </a:rPr>
              <a:t>ool Budget &amp; Fees</a:t>
            </a:r>
          </a:p>
          <a:p>
            <a:pPr marL="0" indent="0">
              <a:lnSpc>
                <a:spcPct val="120000"/>
              </a:lnSpc>
              <a:spcBef>
                <a:spcPts val="600"/>
              </a:spcBef>
              <a:spcAft>
                <a:spcPts val="600"/>
              </a:spcAft>
              <a:buClr>
                <a:srgbClr val="00B0F0"/>
              </a:buClr>
              <a:buNone/>
            </a:pPr>
            <a:r>
              <a:rPr lang="en-CA" sz="2000" dirty="0">
                <a:solidFill>
                  <a:schemeClr val="tx1">
                    <a:lumMod val="50000"/>
                    <a:lumOff val="50000"/>
                  </a:schemeClr>
                </a:solidFill>
                <a:latin typeface="Arial"/>
                <a:ea typeface="Arial" charset="0"/>
                <a:cs typeface="Arial"/>
              </a:rPr>
              <a:t>Schools must operate within their budget and too many fees can be unmanageable for families. Knowing that, what activities and services are most important to you? </a:t>
            </a:r>
            <a:endParaRPr lang="en-CA" sz="2900" dirty="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8744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86884" cy="708918"/>
          </a:xfrm>
        </p:spPr>
        <p:txBody>
          <a:bodyPr>
            <a:normAutofit/>
          </a:bodyPr>
          <a:lstStyle/>
          <a:p>
            <a:r>
              <a:rPr lang="en-CA" sz="2500" b="1">
                <a:solidFill>
                  <a:srgbClr val="00B0F0"/>
                </a:solidFill>
                <a:latin typeface="Arial"/>
                <a:cs typeface="Arial"/>
              </a:rPr>
              <a:t>Gathering Your Feedback</a:t>
            </a:r>
            <a:endParaRPr lang="en-US">
              <a:solidFill>
                <a:srgbClr val="00B0F0"/>
              </a:solidFill>
              <a:latin typeface="Arial"/>
              <a:cs typeface="Arial"/>
            </a:endParaRPr>
          </a:p>
        </p:txBody>
      </p:sp>
      <p:sp>
        <p:nvSpPr>
          <p:cNvPr id="5" name="Content Placeholder 4"/>
          <p:cNvSpPr>
            <a:spLocks noGrp="1"/>
          </p:cNvSpPr>
          <p:nvPr>
            <p:ph idx="1"/>
          </p:nvPr>
        </p:nvSpPr>
        <p:spPr>
          <a:xfrm>
            <a:off x="2559551" y="1391615"/>
            <a:ext cx="5970991" cy="3481467"/>
          </a:xfrm>
        </p:spPr>
        <p:txBody>
          <a:bodyPr>
            <a:normAutofit/>
          </a:bodyPr>
          <a:lstStyle/>
          <a:p>
            <a:pPr marL="0" indent="0">
              <a:lnSpc>
                <a:spcPct val="120000"/>
              </a:lnSpc>
              <a:spcBef>
                <a:spcPts val="600"/>
              </a:spcBef>
              <a:spcAft>
                <a:spcPts val="600"/>
              </a:spcAft>
              <a:buClr>
                <a:srgbClr val="00B0F0"/>
              </a:buClr>
              <a:buNone/>
            </a:pPr>
            <a:r>
              <a:rPr lang="en-CA" sz="2000" b="1">
                <a:solidFill>
                  <a:schemeClr val="bg1">
                    <a:lumMod val="50000"/>
                  </a:schemeClr>
                </a:solidFill>
                <a:latin typeface="Arial"/>
                <a:ea typeface="Arial" charset="0"/>
                <a:cs typeface="Arial"/>
              </a:rPr>
              <a:t>Sch</a:t>
            </a:r>
            <a:r>
              <a:rPr lang="en-CA" sz="2000" b="1">
                <a:solidFill>
                  <a:schemeClr val="tx1">
                    <a:lumMod val="50000"/>
                    <a:lumOff val="50000"/>
                  </a:schemeClr>
                </a:solidFill>
                <a:latin typeface="Arial"/>
                <a:ea typeface="Arial" charset="0"/>
                <a:cs typeface="Arial"/>
              </a:rPr>
              <a:t>ool Budget &amp; Fees</a:t>
            </a:r>
          </a:p>
          <a:p>
            <a:pPr marL="0" indent="0">
              <a:lnSpc>
                <a:spcPct val="120000"/>
              </a:lnSpc>
              <a:spcBef>
                <a:spcPts val="600"/>
              </a:spcBef>
              <a:spcAft>
                <a:spcPts val="600"/>
              </a:spcAft>
              <a:buClr>
                <a:srgbClr val="00B0F0"/>
              </a:buClr>
              <a:buNone/>
            </a:pPr>
            <a:r>
              <a:rPr lang="en-CA" sz="2000">
                <a:solidFill>
                  <a:schemeClr val="tx1">
                    <a:lumMod val="50000"/>
                    <a:lumOff val="50000"/>
                  </a:schemeClr>
                </a:solidFill>
                <a:latin typeface="Arial"/>
                <a:ea typeface="Arial" charset="0"/>
                <a:cs typeface="Arial"/>
              </a:rPr>
              <a:t>Do you agree that: </a:t>
            </a:r>
          </a:p>
          <a:p>
            <a:pPr fontAlgn="base">
              <a:buClr>
                <a:srgbClr val="00B0F0"/>
              </a:buClr>
              <a:buFont typeface="Wingdings" charset="2"/>
              <a:buChar char="§"/>
            </a:pPr>
            <a:r>
              <a:rPr lang="en-CA" sz="2000">
                <a:solidFill>
                  <a:schemeClr val="tx1">
                    <a:lumMod val="50000"/>
                    <a:lumOff val="50000"/>
                  </a:schemeClr>
                </a:solidFill>
                <a:latin typeface="Arial"/>
                <a:ea typeface="Arial" charset="0"/>
                <a:cs typeface="Arial"/>
              </a:rPr>
              <a:t>The activities our school provides (e.g., field trips, guest speakers, experts in schools, sporting activities, outdoor education, etc.) are important for your child's learning?</a:t>
            </a:r>
          </a:p>
          <a:p>
            <a:pPr fontAlgn="base">
              <a:buClr>
                <a:srgbClr val="00B0F0"/>
              </a:buClr>
              <a:buFont typeface="Wingdings" charset="2"/>
              <a:buChar char="§"/>
            </a:pPr>
            <a:r>
              <a:rPr lang="en-CA" sz="2000">
                <a:solidFill>
                  <a:schemeClr val="tx1">
                    <a:lumMod val="50000"/>
                    <a:lumOff val="50000"/>
                  </a:schemeClr>
                </a:solidFill>
                <a:latin typeface="Arial"/>
                <a:ea typeface="Arial" charset="0"/>
                <a:cs typeface="Arial"/>
              </a:rPr>
              <a:t>The school fees you pay are reasonable considering the benefit they provide your child?</a:t>
            </a:r>
            <a:r>
              <a:rPr lang="en-CA" sz="2000"/>
              <a:t> </a:t>
            </a:r>
            <a:endParaRPr lang="en-CA" sz="2000">
              <a:cs typeface="Calibri"/>
            </a:endParaRPr>
          </a:p>
          <a:p>
            <a:pPr>
              <a:lnSpc>
                <a:spcPct val="120000"/>
              </a:lnSpc>
              <a:spcBef>
                <a:spcPts val="600"/>
              </a:spcBef>
              <a:spcAft>
                <a:spcPts val="600"/>
              </a:spcAft>
              <a:buClr>
                <a:srgbClr val="00B0F0"/>
              </a:buClr>
              <a:buFont typeface="Wingdings" charset="2"/>
              <a:buChar char="§"/>
            </a:pPr>
            <a:endParaRPr lang="en-CA" sz="290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4209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6586" cy="708918"/>
          </a:xfrm>
        </p:spPr>
        <p:txBody>
          <a:bodyPr>
            <a:normAutofit/>
          </a:bodyPr>
          <a:lstStyle/>
          <a:p>
            <a:r>
              <a:rPr lang="en-CA" sz="2500" b="1">
                <a:solidFill>
                  <a:srgbClr val="00B0F0"/>
                </a:solidFill>
                <a:latin typeface="Arial"/>
                <a:cs typeface="Arial"/>
              </a:rPr>
              <a:t>Gathering Your Feedback</a:t>
            </a:r>
          </a:p>
        </p:txBody>
      </p:sp>
      <p:sp>
        <p:nvSpPr>
          <p:cNvPr id="5" name="Content Placeholder 4"/>
          <p:cNvSpPr txBox="1">
            <a:spLocks/>
          </p:cNvSpPr>
          <p:nvPr/>
        </p:nvSpPr>
        <p:spPr>
          <a:xfrm>
            <a:off x="2559551" y="1268953"/>
            <a:ext cx="5970991" cy="341480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0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6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3845" lvl="1" indent="-283845">
              <a:lnSpc>
                <a:spcPct val="120000"/>
              </a:lnSpc>
              <a:spcBef>
                <a:spcPts val="600"/>
              </a:spcBef>
              <a:spcAft>
                <a:spcPts val="600"/>
              </a:spcAft>
              <a:buClr>
                <a:srgbClr val="00B0F0"/>
              </a:buClr>
              <a:buFont typeface="Wingdings" panose="05000000000000000000" pitchFamily="2" charset="2"/>
              <a:buChar char="§"/>
            </a:pPr>
            <a:r>
              <a:rPr lang="en-CA" dirty="0"/>
              <a:t>The purpose of this survey is to gather feedback from families on school planning, which includes the school development plan, school budget, and school fees. When students, staff and families work closely together, students experience greater success.</a:t>
            </a:r>
          </a:p>
          <a:p>
            <a:pPr marL="283845" lvl="1" indent="-283845">
              <a:lnSpc>
                <a:spcPct val="120000"/>
              </a:lnSpc>
              <a:spcBef>
                <a:spcPts val="600"/>
              </a:spcBef>
              <a:spcAft>
                <a:spcPts val="600"/>
              </a:spcAft>
              <a:buClr>
                <a:srgbClr val="00B0F0"/>
              </a:buClr>
              <a:buFont typeface="Wingdings" panose="05000000000000000000" pitchFamily="2" charset="2"/>
              <a:buChar char="§"/>
            </a:pPr>
            <a:r>
              <a:rPr lang="en-CA" sz="1400" dirty="0">
                <a:solidFill>
                  <a:srgbClr val="FF0000"/>
                </a:solidFill>
                <a:latin typeface="Arial"/>
                <a:cs typeface="Arial"/>
                <a:hlinkClick r:id="rId2"/>
              </a:rPr>
              <a:t>https://engage.zencity.io/cbeschools/en/engagements/3548b6a8-a1aa-4317-838e-25531614412c?utm_medium=referral</a:t>
            </a:r>
            <a:endParaRPr lang="en-CA" sz="1400" dirty="0">
              <a:solidFill>
                <a:srgbClr val="FF0000"/>
              </a:solidFill>
              <a:latin typeface="Arial"/>
              <a:cs typeface="Arial"/>
            </a:endParaRPr>
          </a:p>
          <a:p>
            <a:pPr marL="741045" lvl="2" indent="-283845">
              <a:lnSpc>
                <a:spcPct val="120000"/>
              </a:lnSpc>
              <a:spcBef>
                <a:spcPts val="600"/>
              </a:spcBef>
              <a:spcAft>
                <a:spcPts val="600"/>
              </a:spcAft>
              <a:buClr>
                <a:srgbClr val="00B0F0"/>
              </a:buClr>
              <a:buFont typeface="Wingdings" panose="05000000000000000000" pitchFamily="2" charset="2"/>
              <a:buChar char="§"/>
            </a:pPr>
            <a:r>
              <a:rPr lang="en-CA" sz="2000" dirty="0">
                <a:solidFill>
                  <a:schemeClr val="tx1">
                    <a:lumMod val="50000"/>
                    <a:lumOff val="50000"/>
                  </a:schemeClr>
                </a:solidFill>
                <a:latin typeface="Arial"/>
                <a:cs typeface="Arial"/>
              </a:rPr>
              <a:t>Survey</a:t>
            </a:r>
            <a:r>
              <a:rPr lang="en-CA" sz="2000" dirty="0">
                <a:solidFill>
                  <a:srgbClr val="FF0000"/>
                </a:solidFill>
                <a:latin typeface="Arial"/>
                <a:cs typeface="Arial"/>
              </a:rPr>
              <a:t> </a:t>
            </a:r>
            <a:r>
              <a:rPr lang="en-CA" sz="2000" dirty="0">
                <a:solidFill>
                  <a:schemeClr val="bg1">
                    <a:lumMod val="50000"/>
                  </a:schemeClr>
                </a:solidFill>
                <a:latin typeface="Arial"/>
                <a:cs typeface="Arial"/>
              </a:rPr>
              <a:t>will remain open until </a:t>
            </a:r>
            <a:r>
              <a:rPr lang="en-CA" sz="2000" dirty="0">
                <a:solidFill>
                  <a:srgbClr val="FF0000"/>
                </a:solidFill>
                <a:latin typeface="Arial"/>
                <a:cs typeface="Arial"/>
              </a:rPr>
              <a:t>March 1, 2025.</a:t>
            </a:r>
          </a:p>
          <a:p>
            <a:pPr marL="283845" indent="-283845">
              <a:lnSpc>
                <a:spcPct val="120000"/>
              </a:lnSpc>
              <a:spcBef>
                <a:spcPts val="600"/>
              </a:spcBef>
              <a:spcAft>
                <a:spcPts val="600"/>
              </a:spcAft>
              <a:buClr>
                <a:srgbClr val="00B0F0"/>
              </a:buClr>
              <a:buFont typeface="Wingdings" panose="05000000000000000000" pitchFamily="2" charset="2"/>
              <a:buChar char="§"/>
            </a:pPr>
            <a:endParaRPr lang="en-CA" sz="2900" dirty="0">
              <a:solidFill>
                <a:schemeClr val="bg1">
                  <a:lumMod val="50000"/>
                </a:schemeClr>
              </a:solidFill>
              <a:latin typeface="Arial" panose="020B0604020202020204" pitchFamily="34" charset="0"/>
              <a:cs typeface="Arial" panose="020B0604020202020204" pitchFamily="34" charset="0"/>
            </a:endParaRPr>
          </a:p>
          <a:p>
            <a:pPr marL="175895" indent="0">
              <a:lnSpc>
                <a:spcPct val="120000"/>
              </a:lnSpc>
              <a:spcBef>
                <a:spcPts val="600"/>
              </a:spcBef>
              <a:spcAft>
                <a:spcPts val="600"/>
              </a:spcAft>
              <a:buClr>
                <a:srgbClr val="00B0F0"/>
              </a:buClr>
              <a:buFont typeface="Arial"/>
              <a:buNone/>
            </a:pPr>
            <a:endParaRPr lang="en-CA" sz="2900" dirty="0">
              <a:solidFill>
                <a:schemeClr val="bg1">
                  <a:lumMod val="50000"/>
                </a:schemeClr>
              </a:solidFill>
              <a:latin typeface="Arial" panose="020B0604020202020204" pitchFamily="34" charset="0"/>
              <a:cs typeface="Arial" panose="020B0604020202020204" pitchFamily="34" charset="0"/>
            </a:endParaRP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1011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70480" y="403132"/>
            <a:ext cx="6575892" cy="708918"/>
          </a:xfrm>
        </p:spPr>
        <p:txBody>
          <a:bodyPr>
            <a:normAutofit/>
          </a:bodyPr>
          <a:lstStyle/>
          <a:p>
            <a:pPr defTabSz="457200">
              <a:lnSpc>
                <a:spcPct val="100000"/>
              </a:lnSpc>
              <a:spcBef>
                <a:spcPts val="0"/>
              </a:spcBef>
            </a:pPr>
            <a:r>
              <a:rPr lang="en-CA" sz="2500" b="1">
                <a:solidFill>
                  <a:srgbClr val="00B0F0"/>
                </a:solidFill>
                <a:latin typeface="Arial"/>
                <a:cs typeface="Arial"/>
              </a:rPr>
              <a:t>Next Steps</a:t>
            </a:r>
            <a:endParaRPr lang="en-US" sz="2500">
              <a:solidFill>
                <a:srgbClr val="00B0F0"/>
              </a:solidFill>
              <a:latin typeface="Arial"/>
              <a:cs typeface="Arial"/>
            </a:endParaRPr>
          </a:p>
        </p:txBody>
      </p:sp>
      <p:sp>
        <p:nvSpPr>
          <p:cNvPr id="5" name="Content Placeholder 4"/>
          <p:cNvSpPr>
            <a:spLocks noGrp="1"/>
          </p:cNvSpPr>
          <p:nvPr>
            <p:ph idx="1"/>
          </p:nvPr>
        </p:nvSpPr>
        <p:spPr>
          <a:xfrm>
            <a:off x="2570480" y="987067"/>
            <a:ext cx="5971636" cy="4406356"/>
          </a:xfrm>
        </p:spPr>
        <p:txBody>
          <a:bodyPr>
            <a:normAutofit fontScale="47500" lnSpcReduction="20000"/>
          </a:bodyPr>
          <a:lstStyle/>
          <a:p>
            <a:pPr marL="283845" indent="-283845">
              <a:lnSpc>
                <a:spcPct val="120000"/>
              </a:lnSpc>
              <a:spcBef>
                <a:spcPts val="600"/>
              </a:spcBef>
              <a:spcAft>
                <a:spcPts val="600"/>
              </a:spcAft>
              <a:buClr>
                <a:srgbClr val="00B0F0"/>
              </a:buClr>
              <a:buFont typeface="Wingdings" panose="05000000000000000000" pitchFamily="2" charset="2"/>
              <a:buChar char="§"/>
            </a:pPr>
            <a:r>
              <a:rPr lang="en-CA" sz="4200" dirty="0">
                <a:solidFill>
                  <a:schemeClr val="bg1">
                    <a:lumMod val="50000"/>
                  </a:schemeClr>
                </a:solidFill>
                <a:latin typeface="Arial"/>
                <a:cs typeface="Arial"/>
              </a:rPr>
              <a:t>We will update our school website with:</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300" dirty="0">
                <a:solidFill>
                  <a:schemeClr val="bg1">
                    <a:lumMod val="50000"/>
                  </a:schemeClr>
                </a:solidFill>
                <a:latin typeface="Arial"/>
                <a:cs typeface="Arial"/>
              </a:rPr>
              <a:t>A summary of feedback gathered at tonight’s session by</a:t>
            </a:r>
            <a:r>
              <a:rPr lang="en-CA" sz="3300" dirty="0">
                <a:solidFill>
                  <a:srgbClr val="FF0000"/>
                </a:solidFill>
                <a:latin typeface="Arial"/>
                <a:cs typeface="Arial"/>
              </a:rPr>
              <a:t> February 28</a:t>
            </a:r>
            <a:r>
              <a:rPr lang="en-CA" sz="3300" baseline="30000" dirty="0">
                <a:solidFill>
                  <a:srgbClr val="FF0000"/>
                </a:solidFill>
                <a:latin typeface="Arial"/>
                <a:cs typeface="Arial"/>
              </a:rPr>
              <a:t>th</a:t>
            </a:r>
            <a:r>
              <a:rPr lang="en-CA" sz="3300" dirty="0">
                <a:solidFill>
                  <a:srgbClr val="FF0000"/>
                </a:solidFill>
                <a:latin typeface="Arial"/>
                <a:cs typeface="Arial"/>
              </a:rPr>
              <a:t>.</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300" dirty="0">
                <a:solidFill>
                  <a:schemeClr val="bg1">
                    <a:lumMod val="50000"/>
                  </a:schemeClr>
                </a:solidFill>
                <a:latin typeface="Arial"/>
                <a:cs typeface="Arial"/>
              </a:rPr>
              <a:t>A meeting evaluation summary by </a:t>
            </a:r>
            <a:r>
              <a:rPr lang="en-CA" sz="3300" dirty="0">
                <a:solidFill>
                  <a:srgbClr val="FF0000"/>
                </a:solidFill>
                <a:latin typeface="Arial"/>
                <a:cs typeface="Arial"/>
              </a:rPr>
              <a:t>February 28</a:t>
            </a:r>
            <a:r>
              <a:rPr lang="en-CA" sz="3300" baseline="30000" dirty="0">
                <a:solidFill>
                  <a:srgbClr val="FF0000"/>
                </a:solidFill>
                <a:latin typeface="Arial"/>
                <a:cs typeface="Arial"/>
              </a:rPr>
              <a:t>th</a:t>
            </a:r>
            <a:r>
              <a:rPr lang="en-CA" sz="3300" dirty="0">
                <a:solidFill>
                  <a:srgbClr val="FF0000"/>
                </a:solidFill>
                <a:latin typeface="Arial"/>
                <a:cs typeface="Arial"/>
              </a:rPr>
              <a:t>. </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300" dirty="0">
                <a:solidFill>
                  <a:schemeClr val="bg1">
                    <a:lumMod val="50000"/>
                  </a:schemeClr>
                </a:solidFill>
                <a:latin typeface="Arial"/>
                <a:cs typeface="Arial"/>
              </a:rPr>
              <a:t>Feedback from the survey by </a:t>
            </a:r>
            <a:r>
              <a:rPr lang="en-CA" sz="3300" dirty="0">
                <a:solidFill>
                  <a:srgbClr val="FF0000"/>
                </a:solidFill>
                <a:latin typeface="Arial"/>
                <a:cs typeface="Arial"/>
              </a:rPr>
              <a:t>March 8</a:t>
            </a:r>
            <a:r>
              <a:rPr lang="en-CA" sz="3300" baseline="30000" dirty="0">
                <a:solidFill>
                  <a:srgbClr val="FF0000"/>
                </a:solidFill>
                <a:latin typeface="Arial"/>
                <a:cs typeface="Arial"/>
              </a:rPr>
              <a:t>th</a:t>
            </a:r>
            <a:r>
              <a:rPr lang="en-CA" sz="3300" dirty="0">
                <a:solidFill>
                  <a:srgbClr val="FF0000"/>
                </a:solidFill>
                <a:latin typeface="Arial"/>
                <a:cs typeface="Arial"/>
              </a:rPr>
              <a:t> .</a:t>
            </a:r>
            <a:endParaRPr lang="en-CA" sz="3300" dirty="0">
              <a:solidFill>
                <a:srgbClr val="000000"/>
              </a:solidFill>
              <a:latin typeface="Calibri" panose="020F0502020204030204"/>
              <a:cs typeface="Calibri" panose="020F0502020204030204"/>
            </a:endParaRPr>
          </a:p>
          <a:p>
            <a:pPr marL="283845" lvl="2" indent="-283845">
              <a:lnSpc>
                <a:spcPct val="120000"/>
              </a:lnSpc>
              <a:spcBef>
                <a:spcPts val="600"/>
              </a:spcBef>
              <a:spcAft>
                <a:spcPts val="600"/>
              </a:spcAft>
              <a:buClr>
                <a:srgbClr val="00B0F0"/>
              </a:buClr>
              <a:buFont typeface="Wingdings" panose="05000000000000000000" pitchFamily="2" charset="2"/>
              <a:buChar char="§"/>
            </a:pPr>
            <a:r>
              <a:rPr lang="en-CA" sz="4300" dirty="0">
                <a:solidFill>
                  <a:schemeClr val="bg1">
                    <a:lumMod val="50000"/>
                  </a:schemeClr>
                </a:solidFill>
                <a:latin typeface="Arial"/>
                <a:cs typeface="Arial"/>
              </a:rPr>
              <a:t>Share information about student results and the school development plan at our</a:t>
            </a:r>
            <a:r>
              <a:rPr lang="en-CA" sz="4300" dirty="0">
                <a:solidFill>
                  <a:srgbClr val="FF0000"/>
                </a:solidFill>
                <a:latin typeface="Arial"/>
                <a:cs typeface="Arial"/>
              </a:rPr>
              <a:t> </a:t>
            </a:r>
            <a:r>
              <a:rPr lang="en-CA" sz="4300" dirty="0">
                <a:solidFill>
                  <a:schemeClr val="bg1">
                    <a:lumMod val="50000"/>
                  </a:schemeClr>
                </a:solidFill>
                <a:latin typeface="Arial"/>
                <a:cs typeface="Arial"/>
              </a:rPr>
              <a:t>school council meeting in </a:t>
            </a:r>
            <a:r>
              <a:rPr lang="en-CA" sz="4300">
                <a:solidFill>
                  <a:schemeClr val="bg1">
                    <a:lumMod val="50000"/>
                  </a:schemeClr>
                </a:solidFill>
                <a:latin typeface="Arial"/>
                <a:cs typeface="Arial"/>
              </a:rPr>
              <a:t>the future.</a:t>
            </a:r>
            <a:endParaRPr lang="en-CA" sz="4300" dirty="0">
              <a:solidFill>
                <a:schemeClr val="bg1">
                  <a:lumMod val="50000"/>
                </a:schemeClr>
              </a:solidFill>
              <a:latin typeface="Arial"/>
              <a:cs typeface="Arial"/>
            </a:endParaRPr>
          </a:p>
          <a:p>
            <a:pPr marL="283845" lvl="2" indent="-283845">
              <a:lnSpc>
                <a:spcPct val="120000"/>
              </a:lnSpc>
              <a:spcBef>
                <a:spcPts val="600"/>
              </a:spcBef>
              <a:spcAft>
                <a:spcPts val="600"/>
              </a:spcAft>
              <a:buClr>
                <a:srgbClr val="00B0F0"/>
              </a:buClr>
              <a:buFont typeface="Wingdings" panose="05000000000000000000" pitchFamily="2" charset="2"/>
              <a:buChar char="§"/>
            </a:pPr>
            <a:r>
              <a:rPr lang="en-CA" sz="4300" dirty="0">
                <a:solidFill>
                  <a:schemeClr val="bg1">
                    <a:lumMod val="50000"/>
                  </a:schemeClr>
                </a:solidFill>
                <a:latin typeface="Arial"/>
                <a:cs typeface="Arial"/>
              </a:rPr>
              <a:t>Our updated school development plan will be posted on our school website by Nov. 30, 2025.</a:t>
            </a:r>
          </a:p>
          <a:p>
            <a:pPr marL="457200" lvl="2" indent="0">
              <a:lnSpc>
                <a:spcPct val="120000"/>
              </a:lnSpc>
              <a:spcBef>
                <a:spcPts val="600"/>
              </a:spcBef>
              <a:spcAft>
                <a:spcPts val="600"/>
              </a:spcAft>
              <a:buClr>
                <a:srgbClr val="767171"/>
              </a:buClr>
              <a:buNone/>
            </a:pPr>
            <a:endParaRPr lang="en-CA" sz="3300" dirty="0">
              <a:solidFill>
                <a:schemeClr val="bg1">
                  <a:lumMod val="50000"/>
                </a:schemeClr>
              </a:solidFill>
              <a:latin typeface="Arial"/>
              <a:cs typeface="Arial"/>
            </a:endParaRPr>
          </a:p>
        </p:txBody>
      </p:sp>
    </p:spTree>
    <p:extLst>
      <p:ext uri="{BB962C8B-B14F-4D97-AF65-F5344CB8AC3E}">
        <p14:creationId xmlns:p14="http://schemas.microsoft.com/office/powerpoint/2010/main" val="1519247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70480" y="403132"/>
            <a:ext cx="6575892" cy="708918"/>
          </a:xfrm>
        </p:spPr>
        <p:txBody>
          <a:bodyPr>
            <a:normAutofit/>
          </a:bodyPr>
          <a:lstStyle/>
          <a:p>
            <a:pPr defTabSz="457200">
              <a:lnSpc>
                <a:spcPct val="100000"/>
              </a:lnSpc>
              <a:spcBef>
                <a:spcPts val="0"/>
              </a:spcBef>
            </a:pPr>
            <a:r>
              <a:rPr lang="en-CA" sz="2500" b="1">
                <a:solidFill>
                  <a:srgbClr val="00B0F0"/>
                </a:solidFill>
                <a:latin typeface="Arial"/>
                <a:cs typeface="Arial"/>
              </a:rPr>
              <a:t>Wrap-Up</a:t>
            </a:r>
            <a:endParaRPr lang="en-US" sz="2500">
              <a:solidFill>
                <a:srgbClr val="00B0F0"/>
              </a:solidFill>
              <a:latin typeface="Arial"/>
              <a:cs typeface="Arial"/>
            </a:endParaRPr>
          </a:p>
        </p:txBody>
      </p:sp>
      <p:sp>
        <p:nvSpPr>
          <p:cNvPr id="5" name="Content Placeholder 4"/>
          <p:cNvSpPr>
            <a:spLocks noGrp="1"/>
          </p:cNvSpPr>
          <p:nvPr>
            <p:ph idx="1"/>
          </p:nvPr>
        </p:nvSpPr>
        <p:spPr>
          <a:xfrm>
            <a:off x="2570481" y="1284789"/>
            <a:ext cx="5971636" cy="4108633"/>
          </a:xfrm>
        </p:spPr>
        <p:txBody>
          <a:bodyPr>
            <a:normAutofit/>
          </a:bodyPr>
          <a:lstStyle/>
          <a:p>
            <a:pPr marL="283845" indent="-283845">
              <a:lnSpc>
                <a:spcPct val="120000"/>
              </a:lnSpc>
              <a:spcBef>
                <a:spcPts val="600"/>
              </a:spcBef>
              <a:spcAft>
                <a:spcPts val="600"/>
              </a:spcAft>
              <a:buClr>
                <a:srgbClr val="00B0F0"/>
              </a:buClr>
              <a:buFont typeface="Wingdings" panose="05000000000000000000" pitchFamily="2" charset="2"/>
              <a:buChar char="§"/>
            </a:pPr>
            <a:r>
              <a:rPr lang="en-CA" sz="2000" dirty="0">
                <a:solidFill>
                  <a:schemeClr val="bg1">
                    <a:lumMod val="50000"/>
                  </a:schemeClr>
                </a:solidFill>
                <a:latin typeface="Arial"/>
                <a:cs typeface="Arial"/>
              </a:rPr>
              <a:t>Thank you for your participation!</a:t>
            </a:r>
          </a:p>
          <a:p>
            <a:pPr marL="283845" indent="-283845">
              <a:lnSpc>
                <a:spcPct val="120000"/>
              </a:lnSpc>
              <a:spcBef>
                <a:spcPts val="600"/>
              </a:spcBef>
              <a:spcAft>
                <a:spcPts val="600"/>
              </a:spcAft>
              <a:buClr>
                <a:srgbClr val="00B0F0"/>
              </a:buClr>
              <a:buFont typeface="Wingdings" panose="05000000000000000000" pitchFamily="2" charset="2"/>
              <a:buChar char="§"/>
            </a:pPr>
            <a:r>
              <a:rPr lang="en-CA" sz="2000" dirty="0">
                <a:solidFill>
                  <a:schemeClr val="bg1">
                    <a:lumMod val="50000"/>
                  </a:schemeClr>
                </a:solidFill>
                <a:latin typeface="Arial"/>
                <a:cs typeface="Arial"/>
              </a:rPr>
              <a:t>Please take a few minutes at this time to share your feedback about this meeting. </a:t>
            </a:r>
            <a:endParaRPr lang="en-CA" sz="2000" dirty="0">
              <a:solidFill>
                <a:srgbClr val="FF0000"/>
              </a:solidFill>
              <a:latin typeface="Arial"/>
              <a:cs typeface="Arial"/>
            </a:endParaRPr>
          </a:p>
          <a:p>
            <a:pPr marL="283845" indent="-283845">
              <a:lnSpc>
                <a:spcPct val="120000"/>
              </a:lnSpc>
              <a:spcBef>
                <a:spcPts val="600"/>
              </a:spcBef>
              <a:spcAft>
                <a:spcPts val="600"/>
              </a:spcAft>
              <a:buClr>
                <a:srgbClr val="00B0F0"/>
              </a:buClr>
              <a:buFont typeface="Wingdings" panose="05000000000000000000" pitchFamily="2" charset="2"/>
              <a:buChar char="§"/>
            </a:pPr>
            <a:r>
              <a:rPr lang="en-CA" sz="2000" dirty="0">
                <a:hlinkClick r:id="rId3"/>
              </a:rPr>
              <a:t>https://engage.zencity.io/cbeschools/en/engagements/9e321d05-542d-4036-8ce2-77e8b1cced6b?utm_medium=referral</a:t>
            </a:r>
            <a:r>
              <a:rPr lang="en-CA" sz="2000" dirty="0"/>
              <a:t> </a:t>
            </a:r>
          </a:p>
        </p:txBody>
      </p:sp>
    </p:spTree>
    <p:extLst>
      <p:ext uri="{BB962C8B-B14F-4D97-AF65-F5344CB8AC3E}">
        <p14:creationId xmlns:p14="http://schemas.microsoft.com/office/powerpoint/2010/main" val="410404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705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80640" y="204395"/>
            <a:ext cx="6575265" cy="1133621"/>
          </a:xfrm>
        </p:spPr>
        <p:txBody>
          <a:bodyPr>
            <a:normAutofit fontScale="90000"/>
          </a:bodyPr>
          <a:lstStyle/>
          <a:p>
            <a:pPr defTabSz="457200">
              <a:lnSpc>
                <a:spcPct val="100000"/>
              </a:lnSpc>
              <a:spcBef>
                <a:spcPts val="0"/>
              </a:spcBef>
            </a:pPr>
            <a:br>
              <a:rPr lang="en-US" b="1">
                <a:latin typeface="Arial"/>
                <a:ea typeface="+mn-ea"/>
                <a:cs typeface="Arial"/>
              </a:rPr>
            </a:br>
            <a:r>
              <a:rPr lang="en-US" b="1">
                <a:solidFill>
                  <a:srgbClr val="00B0F0"/>
                </a:solidFill>
                <a:latin typeface="Arial"/>
                <a:ea typeface="+mn-ea"/>
                <a:cs typeface="Arial"/>
              </a:rPr>
              <a:t>2025 School Planning</a:t>
            </a:r>
            <a:br>
              <a:rPr lang="en-US" b="1">
                <a:latin typeface="Arial" panose="020B0604020202020204" pitchFamily="34" charset="0"/>
                <a:ea typeface="+mn-ea"/>
                <a:cs typeface="Arial" panose="020B0604020202020204" pitchFamily="34" charset="0"/>
              </a:rPr>
            </a:br>
            <a:endParaRPr lang="en-US"/>
          </a:p>
        </p:txBody>
      </p:sp>
      <p:sp>
        <p:nvSpPr>
          <p:cNvPr id="5" name="Content Placeholder 4"/>
          <p:cNvSpPr>
            <a:spLocks noGrp="1"/>
          </p:cNvSpPr>
          <p:nvPr>
            <p:ph idx="1"/>
          </p:nvPr>
        </p:nvSpPr>
        <p:spPr>
          <a:xfrm>
            <a:off x="2580640" y="1520202"/>
            <a:ext cx="5984626" cy="3834332"/>
          </a:xfrm>
        </p:spPr>
        <p:txBody>
          <a:bodyPr>
            <a:normAutofit/>
          </a:bodyPr>
          <a:lstStyle/>
          <a:p>
            <a:pPr marL="0" indent="0" defTabSz="457200">
              <a:lnSpc>
                <a:spcPct val="100000"/>
              </a:lnSpc>
              <a:spcBef>
                <a:spcPts val="600"/>
              </a:spcBef>
              <a:spcAft>
                <a:spcPts val="600"/>
              </a:spcAft>
              <a:buClr>
                <a:srgbClr val="00B0F0"/>
              </a:buClr>
              <a:buNone/>
            </a:pPr>
            <a:r>
              <a:rPr lang="en-CA" sz="2000" dirty="0">
                <a:solidFill>
                  <a:schemeClr val="tx1">
                    <a:lumMod val="50000"/>
                    <a:lumOff val="50000"/>
                  </a:schemeClr>
                </a:solidFill>
                <a:latin typeface="Arial"/>
                <a:cs typeface="Arial"/>
              </a:rPr>
              <a:t>The purpose of this meeting is to:</a:t>
            </a:r>
          </a:p>
          <a:p>
            <a:pPr marL="742950" lvl="1" indent="-285750" defTabSz="457200">
              <a:lnSpc>
                <a:spcPct val="100000"/>
              </a:lnSpc>
              <a:spcBef>
                <a:spcPts val="600"/>
              </a:spcBef>
              <a:spcAft>
                <a:spcPts val="600"/>
              </a:spcAft>
              <a:buClr>
                <a:srgbClr val="00B0F0"/>
              </a:buClr>
              <a:buFont typeface="Wingdings" panose="05000000000000000000" pitchFamily="2" charset="2"/>
              <a:buChar char="§"/>
            </a:pPr>
            <a:r>
              <a:rPr lang="en-CA" sz="1600" dirty="0">
                <a:solidFill>
                  <a:schemeClr val="bg1">
                    <a:lumMod val="50000"/>
                  </a:schemeClr>
                </a:solidFill>
                <a:latin typeface="Arial"/>
                <a:cs typeface="Arial"/>
              </a:rPr>
              <a:t>Share information about school planning at Mount View School</a:t>
            </a:r>
            <a:endParaRPr lang="en-CA" sz="1600" dirty="0">
              <a:solidFill>
                <a:srgbClr val="FF0000"/>
              </a:solidFill>
              <a:latin typeface="Arial"/>
              <a:cs typeface="Arial"/>
            </a:endParaRPr>
          </a:p>
          <a:p>
            <a:pPr marL="742950" lvl="1" indent="-285750" defTabSz="457200">
              <a:lnSpc>
                <a:spcPct val="100000"/>
              </a:lnSpc>
              <a:spcBef>
                <a:spcPts val="600"/>
              </a:spcBef>
              <a:spcAft>
                <a:spcPts val="600"/>
              </a:spcAft>
              <a:buClr>
                <a:srgbClr val="00B0F0"/>
              </a:buClr>
              <a:buFont typeface="Wingdings" panose="05000000000000000000" pitchFamily="2" charset="2"/>
              <a:buChar char="§"/>
            </a:pPr>
            <a:r>
              <a:rPr lang="en-CA" sz="1600" dirty="0">
                <a:solidFill>
                  <a:schemeClr val="bg1">
                    <a:lumMod val="50000"/>
                  </a:schemeClr>
                </a:solidFill>
                <a:latin typeface="Arial"/>
                <a:cs typeface="Arial"/>
              </a:rPr>
              <a:t>Gather feedback that may be considered in making future school planning decisions</a:t>
            </a:r>
          </a:p>
        </p:txBody>
      </p:sp>
    </p:spTree>
    <p:extLst>
      <p:ext uri="{BB962C8B-B14F-4D97-AF65-F5344CB8AC3E}">
        <p14:creationId xmlns:p14="http://schemas.microsoft.com/office/powerpoint/2010/main" val="1465940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School Planning and You">
            <a:hlinkClick r:id="" action="ppaction://media"/>
            <a:extLst>
              <a:ext uri="{FF2B5EF4-FFF2-40B4-BE49-F238E27FC236}">
                <a16:creationId xmlns:a16="http://schemas.microsoft.com/office/drawing/2014/main" id="{6D8A1A27-0254-9AEC-651C-E9F7F0122D0E}"/>
              </a:ext>
            </a:extLst>
          </p:cNvPr>
          <p:cNvPicPr>
            <a:picLocks noRot="1" noChangeAspect="1"/>
          </p:cNvPicPr>
          <p:nvPr>
            <a:videoFile r:link="rId1"/>
          </p:nvPr>
        </p:nvPicPr>
        <p:blipFill>
          <a:blip r:embed="rId4"/>
          <a:stretch>
            <a:fillRect/>
          </a:stretch>
        </p:blipFill>
        <p:spPr>
          <a:xfrm>
            <a:off x="47112" y="-5671"/>
            <a:ext cx="9056079" cy="5160446"/>
          </a:xfrm>
          <a:prstGeom prst="rect">
            <a:avLst/>
          </a:prstGeom>
        </p:spPr>
      </p:pic>
    </p:spTree>
    <p:extLst>
      <p:ext uri="{BB962C8B-B14F-4D97-AF65-F5344CB8AC3E}">
        <p14:creationId xmlns:p14="http://schemas.microsoft.com/office/powerpoint/2010/main" val="652123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645612" y="517004"/>
            <a:ext cx="6495673" cy="708918"/>
          </a:xfrm>
        </p:spPr>
        <p:txBody>
          <a:bodyPr>
            <a:normAutofit fontScale="90000"/>
          </a:bodyPr>
          <a:lstStyle/>
          <a:p>
            <a:pPr defTabSz="457200">
              <a:lnSpc>
                <a:spcPct val="100000"/>
              </a:lnSpc>
              <a:spcBef>
                <a:spcPts val="0"/>
              </a:spcBef>
            </a:pPr>
            <a:r>
              <a:rPr lang="en-CA" b="1">
                <a:solidFill>
                  <a:srgbClr val="00B0F0"/>
                </a:solidFill>
                <a:latin typeface="Arial"/>
                <a:cs typeface="Arial"/>
              </a:rPr>
              <a:t>How is Our School Development </a:t>
            </a:r>
            <a:br>
              <a:rPr lang="en-CA" b="1">
                <a:latin typeface="Arial" panose="020B0604020202020204" pitchFamily="34" charset="0"/>
                <a:cs typeface="Arial" panose="020B0604020202020204" pitchFamily="34" charset="0"/>
              </a:rPr>
            </a:br>
            <a:r>
              <a:rPr lang="en-CA" b="1">
                <a:solidFill>
                  <a:srgbClr val="00B0F0"/>
                </a:solidFill>
                <a:latin typeface="Arial"/>
                <a:cs typeface="Arial"/>
              </a:rPr>
              <a:t>Plan Used?</a:t>
            </a:r>
            <a:br>
              <a:rPr lang="en-CA" b="1">
                <a:latin typeface="Arial" panose="020B0604020202020204" pitchFamily="34" charset="0"/>
                <a:cs typeface="Arial" panose="020B0604020202020204" pitchFamily="34" charset="0"/>
              </a:rPr>
            </a:br>
            <a:br>
              <a:rPr lang="en-CA" b="1">
                <a:latin typeface="Arial" panose="020B0604020202020204" pitchFamily="34" charset="0"/>
                <a:cs typeface="Arial" panose="020B0604020202020204" pitchFamily="34" charset="0"/>
              </a:rPr>
            </a:br>
            <a:br>
              <a:rPr lang="en-CA" sz="3000" b="1">
                <a:latin typeface="Arial" panose="020B0604020202020204" pitchFamily="34" charset="0"/>
                <a:cs typeface="Arial" panose="020B0604020202020204" pitchFamily="34" charset="0"/>
              </a:rPr>
            </a:br>
            <a:br>
              <a:rPr lang="en-CA" sz="3000" b="1">
                <a:latin typeface="Arial" panose="020B0604020202020204" pitchFamily="34" charset="0"/>
                <a:cs typeface="Arial" panose="020B0604020202020204" pitchFamily="34" charset="0"/>
              </a:rPr>
            </a:br>
            <a:br>
              <a:rPr lang="en-CA" sz="3000" b="1">
                <a:latin typeface="Arial" panose="020B0604020202020204" pitchFamily="34" charset="0"/>
                <a:ea typeface="+mn-ea"/>
                <a:cs typeface="Arial" panose="020B0604020202020204" pitchFamily="34" charset="0"/>
              </a:rPr>
            </a:br>
            <a:endParaRPr lang="en-US"/>
          </a:p>
        </p:txBody>
      </p:sp>
      <p:sp>
        <p:nvSpPr>
          <p:cNvPr id="5" name="Content Placeholder 4"/>
          <p:cNvSpPr>
            <a:spLocks noGrp="1"/>
          </p:cNvSpPr>
          <p:nvPr>
            <p:ph idx="1"/>
          </p:nvPr>
        </p:nvSpPr>
        <p:spPr>
          <a:xfrm>
            <a:off x="2645613" y="1492277"/>
            <a:ext cx="5896503" cy="3635308"/>
          </a:xfrm>
        </p:spPr>
        <p:txBody>
          <a:bodyPr>
            <a:normAutofit fontScale="40000" lnSpcReduction="20000"/>
          </a:bodyPr>
          <a:lstStyle/>
          <a:p>
            <a:pPr marL="283845" indent="-283845">
              <a:lnSpc>
                <a:spcPct val="120000"/>
              </a:lnSpc>
              <a:spcBef>
                <a:spcPts val="600"/>
              </a:spcBef>
              <a:spcAft>
                <a:spcPts val="600"/>
              </a:spcAft>
              <a:buClr>
                <a:srgbClr val="00B0F0"/>
              </a:buClr>
              <a:buFont typeface="Wingdings" panose="05000000000000000000" pitchFamily="2" charset="2"/>
              <a:buChar char="§"/>
            </a:pPr>
            <a:r>
              <a:rPr lang="en-CA" sz="5000" dirty="0">
                <a:solidFill>
                  <a:schemeClr val="bg1">
                    <a:lumMod val="50000"/>
                  </a:schemeClr>
                </a:solidFill>
                <a:latin typeface="Arial"/>
                <a:cs typeface="Arial"/>
              </a:rPr>
              <a:t>Guides ongoing assessment and review of goals and actions.</a:t>
            </a:r>
            <a:endParaRPr lang="en-US" dirty="0">
              <a:solidFill>
                <a:schemeClr val="bg1">
                  <a:lumMod val="50000"/>
                </a:schemeClr>
              </a:solidFill>
            </a:endParaRPr>
          </a:p>
          <a:p>
            <a:pPr marL="283845" indent="-283845">
              <a:lnSpc>
                <a:spcPct val="120000"/>
              </a:lnSpc>
              <a:spcBef>
                <a:spcPts val="600"/>
              </a:spcBef>
              <a:spcAft>
                <a:spcPts val="600"/>
              </a:spcAft>
              <a:buClr>
                <a:srgbClr val="00B0F0"/>
              </a:buClr>
              <a:buFont typeface="Wingdings" panose="05000000000000000000" pitchFamily="2" charset="2"/>
              <a:buChar char="§"/>
            </a:pPr>
            <a:r>
              <a:rPr lang="en-CA" sz="5000" dirty="0">
                <a:solidFill>
                  <a:schemeClr val="bg1">
                    <a:lumMod val="50000"/>
                  </a:schemeClr>
                </a:solidFill>
                <a:latin typeface="Arial"/>
                <a:cs typeface="Arial"/>
              </a:rPr>
              <a:t>Our school development plan is the driver for closing </a:t>
            </a:r>
            <a:r>
              <a:rPr lang="en-CA" sz="5000" dirty="0">
                <a:solidFill>
                  <a:schemeClr val="tx1">
                    <a:lumMod val="50000"/>
                    <a:lumOff val="50000"/>
                  </a:schemeClr>
                </a:solidFill>
                <a:latin typeface="Arial"/>
                <a:cs typeface="Arial"/>
              </a:rPr>
              <a:t>learning</a:t>
            </a:r>
            <a:r>
              <a:rPr lang="en-CA" sz="5000" dirty="0">
                <a:solidFill>
                  <a:srgbClr val="FF0000"/>
                </a:solidFill>
                <a:latin typeface="Arial"/>
                <a:cs typeface="Arial"/>
              </a:rPr>
              <a:t> </a:t>
            </a:r>
            <a:r>
              <a:rPr lang="en-CA" sz="5000" dirty="0">
                <a:solidFill>
                  <a:schemeClr val="bg1">
                    <a:lumMod val="50000"/>
                  </a:schemeClr>
                </a:solidFill>
                <a:latin typeface="Arial"/>
                <a:cs typeface="Arial"/>
              </a:rPr>
              <a:t>gaps and informs:</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dirty="0">
                <a:solidFill>
                  <a:schemeClr val="bg1">
                    <a:lumMod val="50000"/>
                  </a:schemeClr>
                </a:solidFill>
                <a:latin typeface="Arial"/>
                <a:cs typeface="Arial"/>
              </a:rPr>
              <a:t>Instructional strategies</a:t>
            </a:r>
            <a:r>
              <a:rPr lang="en-CA" sz="3400" dirty="0">
                <a:solidFill>
                  <a:srgbClr val="FF0000"/>
                </a:solidFill>
                <a:latin typeface="Arial"/>
                <a:cs typeface="Arial"/>
              </a:rPr>
              <a:t> </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dirty="0">
                <a:solidFill>
                  <a:schemeClr val="bg1">
                    <a:lumMod val="50000"/>
                  </a:schemeClr>
                </a:solidFill>
                <a:latin typeface="Arial"/>
                <a:cs typeface="Arial"/>
              </a:rPr>
              <a:t>Professional learning</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dirty="0">
                <a:solidFill>
                  <a:schemeClr val="bg1">
                    <a:lumMod val="50000"/>
                  </a:schemeClr>
                </a:solidFill>
                <a:latin typeface="Arial"/>
                <a:cs typeface="Arial"/>
              </a:rPr>
              <a:t>School structures and processes for learning</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dirty="0">
                <a:solidFill>
                  <a:schemeClr val="bg1">
                    <a:lumMod val="50000"/>
                  </a:schemeClr>
                </a:solidFill>
                <a:latin typeface="Arial"/>
                <a:cs typeface="Arial"/>
              </a:rPr>
              <a:t>Resources to improve student learning</a:t>
            </a:r>
          </a:p>
          <a:p>
            <a:pPr marL="741045" lvl="2" indent="-283845">
              <a:lnSpc>
                <a:spcPct val="120000"/>
              </a:lnSpc>
              <a:spcBef>
                <a:spcPts val="600"/>
              </a:spcBef>
              <a:spcAft>
                <a:spcPts val="600"/>
              </a:spcAft>
              <a:buClr>
                <a:schemeClr val="bg2">
                  <a:lumMod val="50000"/>
                </a:schemeClr>
              </a:buClr>
              <a:buFont typeface="Wingdings" panose="05000000000000000000" pitchFamily="2" charset="2"/>
              <a:buChar char="§"/>
            </a:pPr>
            <a:r>
              <a:rPr lang="en-CA" sz="3400" dirty="0">
                <a:solidFill>
                  <a:schemeClr val="bg1">
                    <a:lumMod val="50000"/>
                  </a:schemeClr>
                </a:solidFill>
                <a:latin typeface="Arial"/>
                <a:cs typeface="Arial"/>
              </a:rPr>
              <a:t>Data-informed decision making</a:t>
            </a:r>
          </a:p>
          <a:p>
            <a:pPr marL="342900" indent="-342900">
              <a:spcAft>
                <a:spcPts val="600"/>
              </a:spcAft>
              <a:buClr>
                <a:srgbClr val="00B0F0"/>
              </a:buClr>
              <a:buFont typeface="Wingdings" panose="05000000000000000000" pitchFamily="2" charset="2"/>
              <a:buChar char="§"/>
            </a:pPr>
            <a:endParaRPr lang="en-CA" sz="19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296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1D3AC83-3C4E-329F-5616-EC81B6E56A5D}"/>
              </a:ext>
            </a:extLst>
          </p:cNvPr>
          <p:cNvSpPr>
            <a:spLocks noGrp="1"/>
          </p:cNvSpPr>
          <p:nvPr>
            <p:ph idx="1"/>
          </p:nvPr>
        </p:nvSpPr>
        <p:spPr>
          <a:xfrm>
            <a:off x="2559551" y="1721223"/>
            <a:ext cx="5994140" cy="3181189"/>
          </a:xfrm>
        </p:spPr>
        <p:txBody>
          <a:bodyPr>
            <a:normAutofit/>
          </a:bodyPr>
          <a:lstStyle/>
          <a:p>
            <a:pPr marL="283845" indent="-283845">
              <a:lnSpc>
                <a:spcPct val="100000"/>
              </a:lnSpc>
              <a:spcBef>
                <a:spcPts val="600"/>
              </a:spcBef>
              <a:spcAft>
                <a:spcPts val="600"/>
              </a:spcAft>
              <a:buClr>
                <a:srgbClr val="00B0F0"/>
              </a:buClr>
              <a:buFont typeface="Wingdings" panose="05000000000000000000" pitchFamily="2" charset="2"/>
              <a:buChar char="§"/>
            </a:pPr>
            <a:r>
              <a:rPr lang="en-CA" sz="2000" dirty="0">
                <a:solidFill>
                  <a:schemeClr val="tx1">
                    <a:lumMod val="50000"/>
                    <a:lumOff val="50000"/>
                  </a:schemeClr>
                </a:solidFill>
                <a:latin typeface="Arial"/>
                <a:cs typeface="Arial"/>
              </a:rPr>
              <a:t>Students' foundational skills in literacy and mathematics will improve. </a:t>
            </a:r>
            <a:endParaRPr lang="en-CA" sz="19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Title 1">
            <a:extLst>
              <a:ext uri="{FF2B5EF4-FFF2-40B4-BE49-F238E27FC236}">
                <a16:creationId xmlns:a16="http://schemas.microsoft.com/office/drawing/2014/main" id="{4C063733-3625-1A7B-4AF7-D4A7B2E52EC0}"/>
              </a:ext>
            </a:extLst>
          </p:cNvPr>
          <p:cNvSpPr>
            <a:spLocks noGrp="1"/>
          </p:cNvSpPr>
          <p:nvPr>
            <p:ph type="title"/>
          </p:nvPr>
        </p:nvSpPr>
        <p:spPr>
          <a:xfrm>
            <a:off x="2559551" y="517004"/>
            <a:ext cx="6469899" cy="762833"/>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School Goal</a:t>
            </a:r>
            <a:endParaRPr lang="en-CA" sz="2500" b="1" dirty="0">
              <a:solidFill>
                <a:schemeClr val="bg1">
                  <a:lumMod val="50000"/>
                </a:schemeClr>
              </a:solidFill>
              <a:latin typeface="Arial"/>
              <a:cs typeface="Arial" panose="020B0604020202020204" pitchFamily="34" charset="0"/>
            </a:endParaRPr>
          </a:p>
        </p:txBody>
      </p:sp>
    </p:spTree>
    <p:extLst>
      <p:ext uri="{BB962C8B-B14F-4D97-AF65-F5344CB8AC3E}">
        <p14:creationId xmlns:p14="http://schemas.microsoft.com/office/powerpoint/2010/main" val="569150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Outcome</a:t>
            </a:r>
            <a:endParaRPr lang="en-CA" sz="2500" b="1" dirty="0">
              <a:solidFill>
                <a:srgbClr val="00B0F0"/>
              </a:solidFill>
              <a:latin typeface="Arial"/>
              <a:cs typeface="Arial" panose="020B0604020202020204" pitchFamily="34" charset="0"/>
            </a:endParaRPr>
          </a:p>
        </p:txBody>
      </p:sp>
      <p:sp>
        <p:nvSpPr>
          <p:cNvPr id="7" name="Content Placeholder 4"/>
          <p:cNvSpPr>
            <a:spLocks noGrp="1"/>
          </p:cNvSpPr>
          <p:nvPr>
            <p:ph idx="1"/>
          </p:nvPr>
        </p:nvSpPr>
        <p:spPr>
          <a:xfrm>
            <a:off x="2559551" y="1721223"/>
            <a:ext cx="5982565" cy="3181189"/>
          </a:xfrm>
        </p:spPr>
        <p:txBody>
          <a:bodyPr>
            <a:normAutofit/>
          </a:bodyPr>
          <a:lstStyle/>
          <a:p>
            <a:pPr marL="341630" indent="-342900">
              <a:buClr>
                <a:srgbClr val="00B0F0"/>
              </a:buClr>
              <a:buFont typeface="Wingdings" panose="05000000000000000000" pitchFamily="2" charset="2"/>
              <a:buChar char="§"/>
            </a:pPr>
            <a:r>
              <a:rPr lang="en-CA" sz="2000" dirty="0">
                <a:solidFill>
                  <a:schemeClr val="tx1">
                    <a:lumMod val="50000"/>
                    <a:lumOff val="50000"/>
                  </a:schemeClr>
                </a:solidFill>
                <a:latin typeface="Arial"/>
                <a:cs typeface="Arial"/>
              </a:rPr>
              <a:t>Students will improve in reading through explicit, systematic instruction and frequent, actionable feedback. </a:t>
            </a:r>
          </a:p>
          <a:p>
            <a:pPr marL="341630" indent="-342900">
              <a:buClr>
                <a:srgbClr val="00B0F0"/>
              </a:buClr>
              <a:buFont typeface="Wingdings" panose="05000000000000000000" pitchFamily="2" charset="2"/>
              <a:buChar char="§"/>
            </a:pPr>
            <a:r>
              <a:rPr lang="en-CA" sz="1900" dirty="0">
                <a:solidFill>
                  <a:schemeClr val="tx1">
                    <a:lumMod val="50000"/>
                    <a:lumOff val="50000"/>
                  </a:schemeClr>
                </a:solidFill>
                <a:latin typeface="Arial" panose="020B0604020202020204" pitchFamily="34" charset="0"/>
                <a:cs typeface="Arial" panose="020B0604020202020204" pitchFamily="34" charset="0"/>
              </a:rPr>
              <a:t>Students will improve mathematical procedural fluency through explicit, systematic instruction and frequent, actionable feedback. </a:t>
            </a:r>
          </a:p>
        </p:txBody>
      </p:sp>
    </p:spTree>
    <p:extLst>
      <p:ext uri="{BB962C8B-B14F-4D97-AF65-F5344CB8AC3E}">
        <p14:creationId xmlns:p14="http://schemas.microsoft.com/office/powerpoint/2010/main" val="2824714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1" y="517004"/>
            <a:ext cx="6577729" cy="708918"/>
          </a:xfrm>
        </p:spPr>
        <p:txBody>
          <a:bodyPr>
            <a:noAutofit/>
          </a:bodyPr>
          <a:lstStyle/>
          <a:p>
            <a:r>
              <a:rPr lang="en-CA" sz="2500" b="1" dirty="0">
                <a:solidFill>
                  <a:srgbClr val="00B0F0"/>
                </a:solidFill>
                <a:latin typeface="Arial"/>
                <a:cs typeface="Arial"/>
              </a:rPr>
              <a:t>School Development Plan – </a:t>
            </a:r>
            <a:br>
              <a:rPr lang="en-CA" sz="2500" b="1" dirty="0">
                <a:latin typeface="Arial"/>
                <a:cs typeface="Arial"/>
              </a:rPr>
            </a:br>
            <a:r>
              <a:rPr lang="en-CA" sz="2500" b="1" dirty="0">
                <a:solidFill>
                  <a:srgbClr val="00B0F0"/>
                </a:solidFill>
                <a:latin typeface="Arial"/>
                <a:cs typeface="Arial"/>
              </a:rPr>
              <a:t>Outcome Measures</a:t>
            </a:r>
            <a:endParaRPr lang="en-CA" sz="2500" b="1" dirty="0">
              <a:solidFill>
                <a:srgbClr val="00B0F0"/>
              </a:solidFill>
              <a:latin typeface="Arial"/>
              <a:cs typeface="Arial" panose="020B0604020202020204" pitchFamily="34" charset="0"/>
            </a:endParaRPr>
          </a:p>
        </p:txBody>
      </p:sp>
      <p:sp>
        <p:nvSpPr>
          <p:cNvPr id="6" name="Content Placeholder 4">
            <a:extLst>
              <a:ext uri="{FF2B5EF4-FFF2-40B4-BE49-F238E27FC236}">
                <a16:creationId xmlns:a16="http://schemas.microsoft.com/office/drawing/2014/main" id="{052C4C2A-DF05-AC4B-B15C-78A34F61BE31}"/>
              </a:ext>
            </a:extLst>
          </p:cNvPr>
          <p:cNvSpPr>
            <a:spLocks noGrp="1"/>
          </p:cNvSpPr>
          <p:nvPr>
            <p:ph idx="1"/>
          </p:nvPr>
        </p:nvSpPr>
        <p:spPr>
          <a:xfrm>
            <a:off x="2559551" y="1721223"/>
            <a:ext cx="5982565" cy="3181189"/>
          </a:xfrm>
        </p:spPr>
        <p:txBody>
          <a:bodyPr>
            <a:normAutofit/>
          </a:bodyPr>
          <a:lstStyle/>
          <a:p>
            <a:pPr marL="341630" indent="-342900">
              <a:buClr>
                <a:srgbClr val="00B0F0"/>
              </a:buClr>
              <a:buFont typeface="Wingdings" panose="05000000000000000000" pitchFamily="2" charset="2"/>
              <a:buChar char="§"/>
            </a:pPr>
            <a:r>
              <a:rPr lang="en-CA" sz="2000" dirty="0">
                <a:solidFill>
                  <a:schemeClr val="tx1">
                    <a:lumMod val="50000"/>
                    <a:lumOff val="50000"/>
                  </a:schemeClr>
                </a:solidFill>
                <a:latin typeface="Arial"/>
                <a:cs typeface="Arial"/>
              </a:rPr>
              <a:t>Report Card Data (Grade 1-6) – Reading and Number    </a:t>
            </a:r>
          </a:p>
          <a:p>
            <a:pPr marL="341630" indent="-342900">
              <a:buClr>
                <a:srgbClr val="00B0F0"/>
              </a:buClr>
              <a:buFont typeface="Wingdings" panose="05000000000000000000" pitchFamily="2" charset="2"/>
              <a:buChar char="§"/>
            </a:pPr>
            <a:r>
              <a:rPr lang="en-CA" sz="2000" dirty="0">
                <a:solidFill>
                  <a:schemeClr val="tx1">
                    <a:lumMod val="50000"/>
                    <a:lumOff val="50000"/>
                  </a:schemeClr>
                </a:solidFill>
                <a:latin typeface="Arial"/>
                <a:cs typeface="Arial"/>
              </a:rPr>
              <a:t>Provincial Assessment: Gr. K-3 CC3, </a:t>
            </a:r>
            <a:r>
              <a:rPr lang="en-CA" sz="2000" dirty="0" err="1">
                <a:solidFill>
                  <a:schemeClr val="tx1">
                    <a:lumMod val="50000"/>
                    <a:lumOff val="50000"/>
                  </a:schemeClr>
                </a:solidFill>
                <a:latin typeface="Arial"/>
                <a:cs typeface="Arial"/>
              </a:rPr>
              <a:t>LeNS</a:t>
            </a:r>
            <a:r>
              <a:rPr lang="en-CA" sz="2000" dirty="0">
                <a:solidFill>
                  <a:schemeClr val="tx1">
                    <a:lumMod val="50000"/>
                    <a:lumOff val="50000"/>
                  </a:schemeClr>
                </a:solidFill>
                <a:latin typeface="Arial"/>
                <a:cs typeface="Arial"/>
              </a:rPr>
              <a:t>, Numeracy  </a:t>
            </a:r>
          </a:p>
          <a:p>
            <a:pPr marL="341630" indent="-342900">
              <a:buClr>
                <a:srgbClr val="00B0F0"/>
              </a:buClr>
              <a:buFont typeface="Wingdings" panose="05000000000000000000" pitchFamily="2" charset="2"/>
              <a:buChar char="§"/>
            </a:pPr>
            <a:r>
              <a:rPr lang="en-CA" sz="2000" dirty="0">
                <a:solidFill>
                  <a:schemeClr val="tx1">
                    <a:lumMod val="50000"/>
                    <a:lumOff val="50000"/>
                  </a:schemeClr>
                </a:solidFill>
                <a:latin typeface="Arial"/>
                <a:cs typeface="Arial"/>
              </a:rPr>
              <a:t>Grade 6 – Provincial Achievement Test (Part A and Part B)</a:t>
            </a:r>
            <a:endParaRPr lang="en-CA" sz="19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4252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59550" y="517004"/>
            <a:ext cx="6586883" cy="708918"/>
          </a:xfrm>
        </p:spPr>
        <p:txBody>
          <a:bodyPr>
            <a:noAutofit/>
          </a:bodyPr>
          <a:lstStyle/>
          <a:p>
            <a:r>
              <a:rPr lang="en-CA" sz="2500" b="1" dirty="0">
                <a:solidFill>
                  <a:srgbClr val="00B0F0"/>
                </a:solidFill>
                <a:latin typeface="Arial"/>
                <a:cs typeface="Arial"/>
              </a:rPr>
              <a:t>School Development Plan –  </a:t>
            </a:r>
            <a:br>
              <a:rPr lang="en-CA" sz="2500" b="1" dirty="0">
                <a:latin typeface="Arial" panose="020B0604020202020204" pitchFamily="34" charset="0"/>
                <a:cs typeface="Arial" panose="020B0604020202020204" pitchFamily="34" charset="0"/>
              </a:rPr>
            </a:br>
            <a:r>
              <a:rPr lang="en-CA" sz="2500" b="1" dirty="0">
                <a:solidFill>
                  <a:srgbClr val="00B0F0"/>
                </a:solidFill>
                <a:latin typeface="Arial"/>
                <a:cs typeface="Arial"/>
              </a:rPr>
              <a:t>Data for Monitoring Progress</a:t>
            </a:r>
          </a:p>
        </p:txBody>
      </p:sp>
      <p:sp>
        <p:nvSpPr>
          <p:cNvPr id="6" name="Content Placeholder 4">
            <a:extLst>
              <a:ext uri="{FF2B5EF4-FFF2-40B4-BE49-F238E27FC236}">
                <a16:creationId xmlns:a16="http://schemas.microsoft.com/office/drawing/2014/main" id="{8A400999-B386-E3C3-A51A-EC4E300EC3AD}"/>
              </a:ext>
            </a:extLst>
          </p:cNvPr>
          <p:cNvSpPr>
            <a:spLocks noGrp="1"/>
          </p:cNvSpPr>
          <p:nvPr>
            <p:ph idx="1"/>
          </p:nvPr>
        </p:nvSpPr>
        <p:spPr>
          <a:xfrm>
            <a:off x="2559551" y="1721223"/>
            <a:ext cx="5982565" cy="3181189"/>
          </a:xfrm>
        </p:spPr>
        <p:txBody>
          <a:bodyPr>
            <a:normAutofit/>
          </a:bodyPr>
          <a:lstStyle/>
          <a:p>
            <a:pPr marL="341630" indent="-342900">
              <a:buClr>
                <a:srgbClr val="00B0F0"/>
              </a:buClr>
              <a:buFont typeface="Wingdings" panose="05000000000000000000" pitchFamily="2" charset="2"/>
              <a:buChar char="§"/>
            </a:pPr>
            <a:r>
              <a:rPr lang="en-CA" sz="2000" dirty="0">
                <a:solidFill>
                  <a:schemeClr val="tx1">
                    <a:lumMod val="50000"/>
                    <a:lumOff val="50000"/>
                  </a:schemeClr>
                </a:solidFill>
                <a:latin typeface="Arial"/>
                <a:cs typeface="Arial"/>
              </a:rPr>
              <a:t>Weekly (UFLI) student check-ins (reading/spelling) </a:t>
            </a:r>
          </a:p>
          <a:p>
            <a:pPr marL="341630" indent="-342900">
              <a:buClr>
                <a:srgbClr val="00B0F0"/>
              </a:buClr>
              <a:buFont typeface="Wingdings" panose="05000000000000000000" pitchFamily="2" charset="2"/>
              <a:buChar char="§"/>
            </a:pPr>
            <a:r>
              <a:rPr lang="en-CA" sz="2000" dirty="0" err="1">
                <a:solidFill>
                  <a:schemeClr val="tx1">
                    <a:lumMod val="50000"/>
                    <a:lumOff val="50000"/>
                  </a:schemeClr>
                </a:solidFill>
                <a:latin typeface="Arial"/>
                <a:cs typeface="Arial"/>
              </a:rPr>
              <a:t>MathUP</a:t>
            </a:r>
            <a:r>
              <a:rPr lang="en-CA" sz="2000" dirty="0">
                <a:solidFill>
                  <a:schemeClr val="tx1">
                    <a:lumMod val="50000"/>
                    <a:lumOff val="50000"/>
                  </a:schemeClr>
                </a:solidFill>
                <a:latin typeface="Arial"/>
                <a:cs typeface="Arial"/>
              </a:rPr>
              <a:t> summative assessments </a:t>
            </a:r>
          </a:p>
          <a:p>
            <a:pPr marL="341630" indent="-342900">
              <a:buClr>
                <a:srgbClr val="00B0F0"/>
              </a:buClr>
              <a:buFont typeface="Wingdings" panose="05000000000000000000" pitchFamily="2" charset="2"/>
              <a:buChar char="§"/>
            </a:pPr>
            <a:r>
              <a:rPr lang="en-CA" sz="2000" dirty="0">
                <a:solidFill>
                  <a:schemeClr val="tx1">
                    <a:lumMod val="50000"/>
                    <a:lumOff val="50000"/>
                  </a:schemeClr>
                </a:solidFill>
                <a:latin typeface="Arial"/>
                <a:cs typeface="Arial"/>
              </a:rPr>
              <a:t>Running Records (decodable/authentic text) </a:t>
            </a:r>
          </a:p>
          <a:p>
            <a:pPr marL="341630" indent="-342900">
              <a:buClr>
                <a:srgbClr val="00B0F0"/>
              </a:buClr>
              <a:buFont typeface="Wingdings" panose="05000000000000000000" pitchFamily="2" charset="2"/>
              <a:buChar char="§"/>
            </a:pPr>
            <a:r>
              <a:rPr lang="en-CA" sz="2000" dirty="0">
                <a:solidFill>
                  <a:schemeClr val="tx1">
                    <a:lumMod val="50000"/>
                    <a:lumOff val="50000"/>
                  </a:schemeClr>
                </a:solidFill>
                <a:latin typeface="Arial"/>
                <a:cs typeface="Arial"/>
              </a:rPr>
              <a:t>Teacher perception data </a:t>
            </a:r>
            <a:endParaRPr lang="en-CA" sz="19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44756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 School Planning Engagement - 2025- FULL" id="{8A033820-4D7E-BE46-9541-2924B57A44E5}" vid="{8E3B2055-052D-9B46-B49D-A2717037962F}"/>
    </a:ext>
  </a:extLst>
</a:theme>
</file>

<file path=ppt/theme/theme2.xml><?xml version="1.0" encoding="utf-8"?>
<a:theme xmlns:a="http://schemas.openxmlformats.org/drawingml/2006/main" name="Captioned phot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 School Planning Engagement - 2025- FULL" id="{8A033820-4D7E-BE46-9541-2924B57A44E5}" vid="{EB4261DC-21A6-4145-AF7D-9CFE7A741CD0}"/>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 School Planning Engagement - 2025- FULL" id="{8A033820-4D7E-BE46-9541-2924B57A44E5}" vid="{DAA8C373-A95E-EB49-858B-FC253D07D76F}"/>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 School Planning Engagement - 2025- FULL" id="{8A033820-4D7E-BE46-9541-2924B57A44E5}" vid="{355B82E0-F131-5E47-9A6E-CB46D001A525}"/>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 School Planning Engagement - 2025- FULL" id="{8A033820-4D7E-BE46-9541-2924B57A44E5}" vid="{2723F487-78E2-004D-9BAE-458EC61AB9A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a1cf8d7-051a-401f-985b-d52bb2229e91">
      <Terms xmlns="http://schemas.microsoft.com/office/infopath/2007/PartnerControls"/>
    </lcf76f155ced4ddcb4097134ff3c332f>
    <TaxCatchAll xmlns="2e6b9e8f-2615-4de8-a514-c9fc968d10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9D17A781B0F0C41A216E48D7DDD0843" ma:contentTypeVersion="2" ma:contentTypeDescription="Create a new document." ma:contentTypeScope="" ma:versionID="b38d06ca6c6683bde8ff48dc3a8f834d">
  <xsd:schema xmlns:xsd="http://www.w3.org/2001/XMLSchema" xmlns:xs="http://www.w3.org/2001/XMLSchema" xmlns:p="http://schemas.microsoft.com/office/2006/metadata/properties" xmlns:ns1="http://schemas.microsoft.com/sharepoint/v3" xmlns:ns2="86003687-1d09-454a-a0ea-ad8f1346a0cf" targetNamespace="http://schemas.microsoft.com/office/2006/metadata/properties" ma:root="true" ma:fieldsID="c06f32078b5b4954415a029ef20509d8" ns1:_="" ns2:_="">
    <xsd:import namespace="http://schemas.microsoft.com/sharepoint/v3"/>
    <xsd:import namespace="86003687-1d09-454a-a0ea-ad8f1346a0cf"/>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6003687-1d09-454a-a0ea-ad8f1346a0c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ct:contentTypeSchema xmlns:ct="http://schemas.microsoft.com/office/2006/metadata/contentType" xmlns:ma="http://schemas.microsoft.com/office/2006/metadata/properties/metaAttributes" ct:_="" ma:_="" ma:contentTypeName="Document" ma:contentTypeID="0x010100FEDAEF7C49623D47AD6273A623157BD1" ma:contentTypeVersion="11" ma:contentTypeDescription="Create a new document." ma:contentTypeScope="" ma:versionID="808d3712bd8ac98543a96f84f3be4815">
  <xsd:schema xmlns:xsd="http://www.w3.org/2001/XMLSchema" xmlns:xs="http://www.w3.org/2001/XMLSchema" xmlns:p="http://schemas.microsoft.com/office/2006/metadata/properties" xmlns:ns2="fa1cf8d7-051a-401f-985b-d52bb2229e91" xmlns:ns3="2e6b9e8f-2615-4de8-a514-c9fc968d10b7" targetNamespace="http://schemas.microsoft.com/office/2006/metadata/properties" ma:root="true" ma:fieldsID="15959f65be42956b82bf937d52bd33ec" ns2:_="" ns3:_="">
    <xsd:import namespace="fa1cf8d7-051a-401f-985b-d52bb2229e91"/>
    <xsd:import namespace="2e6b9e8f-2615-4de8-a514-c9fc968d10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1cf8d7-051a-401f-985b-d52bb2229e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c288277-e2aa-47bb-991c-7716102690a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6b9e8f-2615-4de8-a514-c9fc968d10b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32615c2-a404-42fa-a0de-a2dc39515e2e}" ma:internalName="TaxCatchAll" ma:showField="CatchAllData" ma:web="2e6b9e8f-2615-4de8-a514-c9fc968d10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437EC1-3823-4367-A256-C67E1E42D5A2}">
  <ds:schemaRefs>
    <ds:schemaRef ds:uri="86003687-1d09-454a-a0ea-ad8f1346a0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325A2AC-2F38-43FD-9B70-7A77D99AB0A3}">
  <ds:schemaRefs>
    <ds:schemaRef ds:uri="http://schemas.microsoft.com/sharepoint/v3/contenttype/forms"/>
  </ds:schemaRefs>
</ds:datastoreItem>
</file>

<file path=customXml/itemProps3.xml><?xml version="1.0" encoding="utf-8"?>
<ds:datastoreItem xmlns:ds="http://schemas.openxmlformats.org/officeDocument/2006/customXml" ds:itemID="{DE0564DD-8105-44F8-AAE0-F6DDB4F5B168}">
  <ds:schemaRefs>
    <ds:schemaRef ds:uri="86003687-1d09-454a-a0ea-ad8f1346a0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3CFD223-37BF-41DA-A0E4-AA0E9D7A38A2}"/>
</file>

<file path=docProps/app.xml><?xml version="1.0" encoding="utf-8"?>
<Properties xmlns="http://schemas.openxmlformats.org/officeDocument/2006/extended-properties" xmlns:vt="http://schemas.openxmlformats.org/officeDocument/2006/docPropsVTypes">
  <Template>Custom Design</Template>
  <TotalTime>346</TotalTime>
  <Words>1899</Words>
  <Application>Microsoft Macintosh PowerPoint</Application>
  <PresentationFormat>On-screen Show (16:9)</PresentationFormat>
  <Paragraphs>206</Paragraphs>
  <Slides>28</Slides>
  <Notes>14</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28</vt:i4>
      </vt:variant>
    </vt:vector>
  </HeadingPairs>
  <TitlesOfParts>
    <vt:vector size="38" baseType="lpstr">
      <vt:lpstr>Arial</vt:lpstr>
      <vt:lpstr>Calibri</vt:lpstr>
      <vt:lpstr>Calibri Light</vt:lpstr>
      <vt:lpstr>Wingdings</vt:lpstr>
      <vt:lpstr>Wingdings,Sans-Serif</vt:lpstr>
      <vt:lpstr>Custom Design</vt:lpstr>
      <vt:lpstr>Captioned photo</vt:lpstr>
      <vt:lpstr>1_Office Theme</vt:lpstr>
      <vt:lpstr>1_Custom Design</vt:lpstr>
      <vt:lpstr>office theme</vt:lpstr>
      <vt:lpstr>   2025 School Planning </vt:lpstr>
      <vt:lpstr> 2025 School Planning </vt:lpstr>
      <vt:lpstr> 2025 School Planning </vt:lpstr>
      <vt:lpstr>PowerPoint Presentation</vt:lpstr>
      <vt:lpstr>How is Our School Development  Plan Used?     </vt:lpstr>
      <vt:lpstr>School Development Plan –  School Goal</vt:lpstr>
      <vt:lpstr>School Development Plan –  Outcome</vt:lpstr>
      <vt:lpstr>School Development Plan –  Outcome Measures</vt:lpstr>
      <vt:lpstr>School Development Plan –   Data for Monitoring Progress</vt:lpstr>
      <vt:lpstr>School Development Plan –  Actions</vt:lpstr>
      <vt:lpstr>School Development Plan –  Actions</vt:lpstr>
      <vt:lpstr>School Development Plan –  Actions</vt:lpstr>
      <vt:lpstr>Questions?</vt:lpstr>
      <vt:lpstr>Our School Budget</vt:lpstr>
      <vt:lpstr>Our 2024-25 School Budget</vt:lpstr>
      <vt:lpstr>PowerPoint Presentation</vt:lpstr>
      <vt:lpstr>PowerPoint Presentation</vt:lpstr>
      <vt:lpstr>PowerPoint Presentation</vt:lpstr>
      <vt:lpstr>Questions?</vt:lpstr>
      <vt:lpstr>Gathering Your Feedback</vt:lpstr>
      <vt:lpstr>Gathering Your Feedback</vt:lpstr>
      <vt:lpstr>Gathering Your Feedback</vt:lpstr>
      <vt:lpstr>Gathering Your Feedback</vt:lpstr>
      <vt:lpstr>Gathering Your Feedback</vt:lpstr>
      <vt:lpstr>Gathering Your Feedback</vt:lpstr>
      <vt:lpstr>Next Steps</vt:lpstr>
      <vt:lpstr>Wrap-Up</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2025 School Planning </dc:title>
  <dc:creator>Microsoft Office User</dc:creator>
  <cp:lastModifiedBy>Microsoft Office User</cp:lastModifiedBy>
  <cp:revision>12</cp:revision>
  <dcterms:created xsi:type="dcterms:W3CDTF">2025-01-28T17:32:39Z</dcterms:created>
  <dcterms:modified xsi:type="dcterms:W3CDTF">2025-02-11T18:25:56Z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0x010100FEDAEF7C49623D47AD6273A623157BD1</vt:lpwstr>
  </property>
  <property fmtid="{D5CDD505-2E9C-101B-9397-08002B2CF9AE}" pid="3" name="_dlc_DocIdItemGuid">
    <vt:lpwstr>95f54ecc-54d9-479a-858f-7beadf11e17d</vt:lpwstr>
  </property>
</Properties>
</file>